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323" r:id="rId2"/>
    <p:sldId id="342" r:id="rId3"/>
    <p:sldId id="343" r:id="rId4"/>
    <p:sldId id="344" r:id="rId5"/>
    <p:sldId id="345" r:id="rId6"/>
    <p:sldId id="346" r:id="rId7"/>
    <p:sldId id="347" r:id="rId8"/>
    <p:sldId id="373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74" r:id="rId17"/>
    <p:sldId id="356" r:id="rId18"/>
    <p:sldId id="369" r:id="rId19"/>
    <p:sldId id="370" r:id="rId20"/>
    <p:sldId id="371" r:id="rId21"/>
    <p:sldId id="375" r:id="rId22"/>
    <p:sldId id="378" r:id="rId23"/>
    <p:sldId id="358" r:id="rId24"/>
    <p:sldId id="359" r:id="rId25"/>
    <p:sldId id="360" r:id="rId26"/>
    <p:sldId id="361" r:id="rId27"/>
    <p:sldId id="362" r:id="rId28"/>
    <p:sldId id="363" r:id="rId29"/>
    <p:sldId id="365" r:id="rId30"/>
    <p:sldId id="366" r:id="rId31"/>
    <p:sldId id="367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2" r:id="rId46"/>
    <p:sldId id="393" r:id="rId47"/>
    <p:sldId id="394" r:id="rId48"/>
    <p:sldId id="395" r:id="rId49"/>
    <p:sldId id="396" r:id="rId50"/>
    <p:sldId id="397" r:id="rId51"/>
    <p:sldId id="398" r:id="rId52"/>
    <p:sldId id="399" r:id="rId53"/>
    <p:sldId id="400" r:id="rId54"/>
    <p:sldId id="401" r:id="rId55"/>
    <p:sldId id="402" r:id="rId56"/>
    <p:sldId id="403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154" d="100"/>
          <a:sy n="154" d="100"/>
        </p:scale>
        <p:origin x="198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1D197-CF62-40ED-91B9-85ECDCBC6546}" type="datetimeFigureOut">
              <a:rPr lang="fi-FI" smtClean="0"/>
              <a:t>30.10.2016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DF5A8-AA88-451E-8D76-D644E652241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150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Tärkeät sisältöelementit löytyvät nopeasti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Asiaa helpottaa se, että ohjetekstejä ei aina lueta lineaarisesti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DF5A8-AA88-451E-8D76-D644E652241B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9960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5C9C-51A2-4B73-A860-751EDAAC63F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48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Noudatettaessa </a:t>
            </a:r>
            <a:r>
              <a:rPr lang="fi-FI" dirty="0" err="1"/>
              <a:t>DITAan</a:t>
            </a:r>
            <a:r>
              <a:rPr lang="fi-FI" dirty="0"/>
              <a:t> sisäänrakennettua laajentamistapaa, muokattu malli on DITA-yhteensopiva</a:t>
            </a:r>
            <a:endParaRPr lang="en-US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DF5A8-AA88-451E-8D76-D644E652241B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518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Muita OASIS-standardeja:</a:t>
            </a:r>
          </a:p>
          <a:p>
            <a:pPr marL="171450" indent="-171450">
              <a:buFontTx/>
              <a:buChar char="-"/>
            </a:pPr>
            <a:r>
              <a:rPr lang="fi-FI" baseline="0" dirty="0"/>
              <a:t>DocBook</a:t>
            </a:r>
          </a:p>
          <a:p>
            <a:pPr marL="171450" indent="-171450">
              <a:buFontTx/>
              <a:buChar char="-"/>
            </a:pPr>
            <a:r>
              <a:rPr lang="fi-FI" baseline="0" dirty="0"/>
              <a:t>OpenDocument</a:t>
            </a:r>
          </a:p>
          <a:p>
            <a:pPr marL="171450" indent="-171450">
              <a:buFontTx/>
              <a:buChar char="-"/>
            </a:pPr>
            <a:r>
              <a:rPr lang="fi-FI" baseline="0" dirty="0"/>
              <a:t>UBL</a:t>
            </a:r>
          </a:p>
          <a:p>
            <a:pPr marL="171450" indent="-171450">
              <a:buFontTx/>
              <a:buChar char="-"/>
            </a:pPr>
            <a:r>
              <a:rPr lang="fi-FI" baseline="0" dirty="0"/>
              <a:t>XLIFF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C6DE-CBCA-4403-8CA4-95075A089F05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59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99FB-1DD2-47A6-80AA-36391745E914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D953C-A9A0-4AF1-95E2-16D853DD2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smith@example.com" TargetMode="External"/><Relationship Id="rId2" Type="http://schemas.openxmlformats.org/officeDocument/2006/relationships/hyperlink" Target="http://www.example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ubuntu-fi.org/VirtualBox" TargetMode="External"/><Relationship Id="rId7" Type="http://schemas.openxmlformats.org/officeDocument/2006/relationships/hyperlink" Target="http://wiki.ubuntu-fi.org/Paivittamin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iki.ubuntu-fi.org/Salaus" TargetMode="External"/><Relationship Id="rId5" Type="http://schemas.openxmlformats.org/officeDocument/2006/relationships/hyperlink" Target="http://wiki.ubuntu-fi.org/Icecast2" TargetMode="External"/><Relationship Id="rId4" Type="http://schemas.openxmlformats.org/officeDocument/2006/relationships/hyperlink" Target="http://wiki.ubuntu-fi.org/Oma_pankkiromppu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ita-ot.github.i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ita-generator-hrd.appspot.com/pdf-plugin/" TargetMode="Externa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mikahimself.com/wp/oxygen-xml-video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6000" b="1" dirty="0" err="1"/>
              <a:t>Rakenteinen</a:t>
            </a:r>
            <a:r>
              <a:rPr lang="fi-FI" sz="6000" b="1" dirty="0"/>
              <a:t> dokumentaatio ja DITA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01.11.2016</a:t>
            </a:r>
          </a:p>
        </p:txBody>
      </p:sp>
    </p:spTree>
    <p:extLst>
      <p:ext uri="{BB962C8B-B14F-4D97-AF65-F5344CB8AC3E}">
        <p14:creationId xmlns:p14="http://schemas.microsoft.com/office/powerpoint/2010/main" val="192390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Lyhenteet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Lyhenteet tulisi avata kun ne esiintyvät tekstissä ensimmäistä kertaa.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Periaatteen noudattaminen yksinkertaisempaa painetuissa ohjeteksteissä kuin esim. käytönaikaisessa ohjeessa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Käytönaikaisissa ohjeissa ongelma voidaan kiertää teknisesti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Ns. tuttuja lyhenteitä ei useimmiten avata teksteissä: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EDGE, GPS, GSM, HDMI, HTML, JPEG, MP3, USB, XLIFF</a:t>
            </a:r>
          </a:p>
        </p:txBody>
      </p:sp>
    </p:spTree>
    <p:extLst>
      <p:ext uri="{BB962C8B-B14F-4D97-AF65-F5344CB8AC3E}">
        <p14:creationId xmlns:p14="http://schemas.microsoft.com/office/powerpoint/2010/main" val="1355562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Lyhenteet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4824"/>
            <a:ext cx="4060444" cy="2880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44824"/>
            <a:ext cx="406044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831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Esimerkkien käyttö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Kuvitteelliset vai oikeat verkko-osoitteet ja puhelinnumerot: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600" dirty="0">
                <a:hlinkClick r:id="rId2"/>
              </a:rPr>
              <a:t>www.example.com</a:t>
            </a:r>
            <a:endParaRPr lang="fi-FI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600" dirty="0">
                <a:hlinkClick r:id="rId3"/>
              </a:rPr>
              <a:t>john.smith@example.com</a:t>
            </a:r>
            <a:endParaRPr lang="fi-FI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1600" dirty="0"/>
              <a:t>555-3226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Yksi- vai monikulttuuriset esimerkit?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Sukupuolet kuvituskuvissa</a:t>
            </a:r>
          </a:p>
        </p:txBody>
      </p:sp>
      <p:pic>
        <p:nvPicPr>
          <p:cNvPr id="6" name="Content Placeholder 5" descr="apple-example.pn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111700" y="1600200"/>
            <a:ext cx="3111599" cy="4525963"/>
          </a:xfrm>
        </p:spPr>
      </p:pic>
    </p:spTree>
    <p:extLst>
      <p:ext uri="{BB962C8B-B14F-4D97-AF65-F5344CB8AC3E}">
        <p14:creationId xmlns:p14="http://schemas.microsoft.com/office/powerpoint/2010/main" val="3339321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Terminologia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Käytettävien termien tarkka määrittely on tärkeää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Termejä varten voi olla käytössä sanastoluettelo, jossa termi ja sen merkitys ja on selitetty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dirty="0"/>
              <a:t>Myös kuvaus siitä missä yhteydessä termiä voi käyttää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Suurissa yrityksissä voi olla oma työkalu, josta suositellut termit, niiden merkityksen ja käyttötavat voi tarkastaa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3974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Terminologia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Termipankin avulla varmistetaan, että asiakirjoissa käytetään termejä oikein ja johdonmukaisesti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i="1" dirty="0" err="1"/>
              <a:t>Scroller</a:t>
            </a:r>
            <a:r>
              <a:rPr lang="en-US" sz="2400" i="1" dirty="0"/>
              <a:t>, thumb, knob, scroll box, scroll thumb, elevator, </a:t>
            </a:r>
            <a:r>
              <a:rPr lang="en-US" sz="2400" i="1" dirty="0" err="1"/>
              <a:t>quint</a:t>
            </a:r>
            <a:r>
              <a:rPr lang="en-US" sz="2400" i="1" dirty="0"/>
              <a:t>, puck, wiper, grip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i="1" dirty="0"/>
              <a:t>Logon, log on, log in, login, sign on, sign in</a:t>
            </a:r>
            <a:endParaRPr lang="en-US" sz="24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Käytettävien termien lisäksi voidaan määrittää mitä termejä ohjeteksteissä ei saa käyttää</a:t>
            </a:r>
          </a:p>
        </p:txBody>
      </p:sp>
    </p:spTree>
    <p:extLst>
      <p:ext uri="{BB962C8B-B14F-4D97-AF65-F5344CB8AC3E}">
        <p14:creationId xmlns:p14="http://schemas.microsoft.com/office/powerpoint/2010/main" val="1316779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Graafisten käyttöliittymien osat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Käyttöliittymiä dokumentoitaessa täytyy huomioida käyttöliittymän eri osien nimien lisäksi myös niiden kanssa käytettävät verbit: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i="1" dirty="0"/>
              <a:t>Click </a:t>
            </a:r>
            <a:r>
              <a:rPr lang="fi-FI" sz="2000" b="1" i="1" dirty="0"/>
              <a:t>OK</a:t>
            </a:r>
            <a:r>
              <a:rPr lang="fi-FI" sz="2000" i="1" dirty="0"/>
              <a:t> to </a:t>
            </a:r>
            <a:r>
              <a:rPr lang="fi-FI" sz="2000" i="1" dirty="0" err="1"/>
              <a:t>continue</a:t>
            </a:r>
            <a:endParaRPr lang="fi-FI" sz="2000" i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i="1" dirty="0"/>
              <a:t>Press </a:t>
            </a:r>
            <a:r>
              <a:rPr lang="fi-FI" sz="2000" b="1" i="1" dirty="0"/>
              <a:t>Play</a:t>
            </a:r>
            <a:r>
              <a:rPr lang="fi-FI" sz="2000" i="1" dirty="0"/>
              <a:t> on </a:t>
            </a:r>
            <a:r>
              <a:rPr lang="fi-FI" sz="2000" i="1" dirty="0" err="1"/>
              <a:t>Tape</a:t>
            </a:r>
            <a:endParaRPr lang="fi-FI" sz="2000" i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i="1" dirty="0"/>
              <a:t>In </a:t>
            </a:r>
            <a:r>
              <a:rPr lang="fi-FI" sz="2000" i="1" dirty="0" err="1"/>
              <a:t>the</a:t>
            </a:r>
            <a:r>
              <a:rPr lang="fi-FI" sz="2000" i="1" dirty="0"/>
              <a:t> </a:t>
            </a:r>
            <a:r>
              <a:rPr lang="fi-FI" sz="2000" b="1" i="1" dirty="0" err="1"/>
              <a:t>Date</a:t>
            </a:r>
            <a:r>
              <a:rPr lang="fi-FI" sz="2000" b="1" i="1" dirty="0"/>
              <a:t> </a:t>
            </a:r>
            <a:r>
              <a:rPr lang="fi-FI" sz="2000" i="1" dirty="0" err="1"/>
              <a:t>field</a:t>
            </a:r>
            <a:r>
              <a:rPr lang="fi-FI" sz="2000" i="1" dirty="0"/>
              <a:t>, </a:t>
            </a:r>
            <a:r>
              <a:rPr lang="fi-FI" sz="2000" i="1" dirty="0" err="1"/>
              <a:t>enter</a:t>
            </a:r>
            <a:r>
              <a:rPr lang="fi-FI" sz="2000" i="1" dirty="0"/>
              <a:t> </a:t>
            </a:r>
            <a:r>
              <a:rPr lang="fi-FI" sz="2000" i="1" dirty="0" err="1"/>
              <a:t>the</a:t>
            </a:r>
            <a:r>
              <a:rPr lang="fi-FI" sz="2000" i="1" dirty="0"/>
              <a:t> </a:t>
            </a:r>
            <a:r>
              <a:rPr lang="fi-FI" sz="2000" i="1" dirty="0" err="1"/>
              <a:t>invoice</a:t>
            </a:r>
            <a:r>
              <a:rPr lang="fi-FI" sz="2000" i="1" dirty="0"/>
              <a:t> </a:t>
            </a:r>
            <a:r>
              <a:rPr lang="fi-FI" sz="2000" i="1" dirty="0" err="1"/>
              <a:t>date</a:t>
            </a:r>
            <a:endParaRPr lang="fi-FI" sz="20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Käyttöliittymän osien korostaminen tekstissä on useimmiten tarkasti säänneltyä ja tehdään erityisillä XML-elementeillä</a:t>
            </a:r>
          </a:p>
        </p:txBody>
      </p:sp>
    </p:spTree>
    <p:extLst>
      <p:ext uri="{BB962C8B-B14F-4D97-AF65-F5344CB8AC3E}">
        <p14:creationId xmlns:p14="http://schemas.microsoft.com/office/powerpoint/2010/main" val="238582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Graafisten käyttöliittymien osat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Se, kuinka käyttöliittymien osien välillä liikkuminen kuvataan, täytyy myös määritellä tarkasti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i="1" dirty="0"/>
              <a:t>Click Start, then All Programs, then Accessories, then Calculator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i="1" dirty="0"/>
              <a:t>Click </a:t>
            </a:r>
            <a:r>
              <a:rPr lang="en-US" sz="2000" b="1" i="1" dirty="0"/>
              <a:t>Start</a:t>
            </a:r>
            <a:r>
              <a:rPr lang="en-US" sz="2000" i="1" dirty="0"/>
              <a:t> | </a:t>
            </a:r>
            <a:r>
              <a:rPr lang="en-US" sz="2000" b="1" i="1" dirty="0"/>
              <a:t>All Programs </a:t>
            </a:r>
            <a:r>
              <a:rPr lang="en-US" sz="2000" i="1" dirty="0"/>
              <a:t>| </a:t>
            </a:r>
            <a:r>
              <a:rPr lang="en-US" sz="2000" b="1" i="1" dirty="0"/>
              <a:t>Accessories</a:t>
            </a:r>
            <a:r>
              <a:rPr lang="en-US" sz="2000" i="1" dirty="0"/>
              <a:t> | </a:t>
            </a:r>
            <a:r>
              <a:rPr lang="en-US" sz="2000" b="1" i="1" dirty="0"/>
              <a:t>Calculator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000" i="1" dirty="0" err="1"/>
              <a:t>Click</a:t>
            </a:r>
            <a:r>
              <a:rPr lang="fi-FI" sz="2000" i="1" dirty="0"/>
              <a:t> </a:t>
            </a:r>
            <a:r>
              <a:rPr lang="fi-FI" sz="2000" b="1" i="1" dirty="0" err="1"/>
              <a:t>Start</a:t>
            </a:r>
            <a:r>
              <a:rPr lang="fi-FI" sz="2000" i="1" dirty="0"/>
              <a:t> &gt; </a:t>
            </a:r>
            <a:r>
              <a:rPr lang="fi-FI" sz="2000" b="1" i="1" dirty="0" err="1"/>
              <a:t>All</a:t>
            </a:r>
            <a:r>
              <a:rPr lang="fi-FI" sz="2000" b="1" i="1" dirty="0"/>
              <a:t> </a:t>
            </a:r>
            <a:r>
              <a:rPr lang="fi-FI" sz="2000" b="1" i="1" dirty="0" err="1"/>
              <a:t>Programs</a:t>
            </a:r>
            <a:r>
              <a:rPr lang="fi-FI" sz="2000" b="1" i="1" dirty="0"/>
              <a:t> </a:t>
            </a:r>
            <a:r>
              <a:rPr lang="fi-FI" sz="2000" i="1" dirty="0"/>
              <a:t>&gt; </a:t>
            </a:r>
            <a:r>
              <a:rPr lang="fi-FI" sz="2000" b="1" i="1" dirty="0" err="1"/>
              <a:t>Accessories</a:t>
            </a:r>
            <a:r>
              <a:rPr lang="fi-FI" sz="2000" i="1" dirty="0"/>
              <a:t> &gt; </a:t>
            </a:r>
            <a:r>
              <a:rPr lang="fi-FI" sz="2000" b="1" i="1" dirty="0" err="1"/>
              <a:t>Calculator</a:t>
            </a:r>
            <a:endParaRPr lang="fi-FI" sz="2000" b="1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000" i="1" dirty="0"/>
              <a:t>Click Calculator in Start/All Programs/Accessories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000" i="1" dirty="0"/>
              <a:t>Click Calculator</a:t>
            </a:r>
            <a:endParaRPr lang="en-US" sz="2000" i="1" dirty="0"/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840438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Ohjetekstin rakenne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yrityksessä ei ole informaatioarkkitehtia, kannattaa tyylioppaassa käsitellä myös ohjetekstien rakennetta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Selkeä rakenne auttaa lukijaa löytämään etsimänsä tiedon nopeasti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Sisältö voidaan järjestää esim. tuotteen ominaisuuksien mukaan tai tekstilajin mukaan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Kuvailevat tekstit omassa osassaan, ohjeistavat tekstit omassaan.</a:t>
            </a:r>
          </a:p>
        </p:txBody>
      </p:sp>
    </p:spTree>
    <p:extLst>
      <p:ext uri="{BB962C8B-B14F-4D97-AF65-F5344CB8AC3E}">
        <p14:creationId xmlns:p14="http://schemas.microsoft.com/office/powerpoint/2010/main" val="2530020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Elementtiopas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Rakenteista tekstiä tuotettaessa on hyödyllistä, jos teknisillä kirjoittajilla on käytössään elementtiopas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Oppaassa kerrotaan kuinka elementtejä tulee käyttää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Hyödyllinen muistilista, sillä esim. DITA ja </a:t>
            </a:r>
            <a:r>
              <a:rPr lang="fi-FI" dirty="0" err="1"/>
              <a:t>DocBook</a:t>
            </a:r>
            <a:r>
              <a:rPr lang="fi-FI" dirty="0"/>
              <a:t> sisältävät satoja elementtejä</a:t>
            </a:r>
          </a:p>
        </p:txBody>
      </p:sp>
    </p:spTree>
    <p:extLst>
      <p:ext uri="{BB962C8B-B14F-4D97-AF65-F5344CB8AC3E}">
        <p14:creationId xmlns:p14="http://schemas.microsoft.com/office/powerpoint/2010/main" val="3698173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Elementtiopas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Tukevat yrityksen informaatiomallia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Joka informaatiotyypillä on usein tiettyjä, vain tähän informaatiotyyppiin liittyviä elementtejä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Auttaa osaltaan varmistamaan, että julkaistava materiaali on yhtenäistä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Kirjoittajat löytävät oppaasta oikean tavan tehdä tiettyjä tekstielementtejä, eivätkä joudu improvisoimaan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999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4800" b="1" dirty="0"/>
              <a:t>Sisältö järjestykseen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083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Elementtiopas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Elementtien käytön lisäksi opastaa kirjoittajille myös elementteihin liittyvien attribuuttien käytön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Attribuuteilla voidaan antaa julkaisuohjelmalle lisätietoa siitä millaisessa muodossa tieto halutaan julkaista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860033" y="1600200"/>
          <a:ext cx="3826767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5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Sample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Play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Makes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3" y="2924944"/>
          <a:ext cx="3826767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75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Sample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Table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Two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Jack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Dull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Boy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Work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860032" y="4293096"/>
          <a:ext cx="382676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And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No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Play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Makes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Jack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U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Dull</a:t>
                      </a:r>
                    </a:p>
                    <a:p>
                      <a:pPr marL="400050" indent="-400050">
                        <a:buFont typeface="+mj-lt"/>
                        <a:buAutoNum type="romanU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Boy</a:t>
                      </a:r>
                    </a:p>
                    <a:p>
                      <a:pPr marL="400050" indent="-400050">
                        <a:buFont typeface="+mj-lt"/>
                        <a:buAutoNum type="romanUcPeriod"/>
                      </a:pPr>
                      <a:r>
                        <a:rPr lang="fi-FI" b="0" dirty="0">
                          <a:solidFill>
                            <a:sysClr val="windowText" lastClr="000000"/>
                          </a:solidFill>
                        </a:rPr>
                        <a:t>All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142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260648"/>
            <a:ext cx="82296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4000" b="1" dirty="0">
                <a:latin typeface="+mj-lt"/>
              </a:rPr>
              <a:t>Harjoitus: Sisällönhallinta</a:t>
            </a:r>
            <a:endParaRPr lang="fi-FI" sz="4000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1772816"/>
            <a:ext cx="8229600" cy="41764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Kuinka </a:t>
            </a:r>
            <a:r>
              <a:rPr lang="fi-FI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Ubuntun</a:t>
            </a:r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suomenkielistä ohjeistusta voisi parantaa tyylioppaan avulla?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http://wiki.ubuntu-fi.org/VirtualBox</a:t>
            </a: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http://wiki.ubuntu-fi.org/Oma_pankkiromppu</a:t>
            </a: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http://wiki.ubuntu-fi.org/Icecast2</a:t>
            </a: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6"/>
              </a:rPr>
              <a:t>http://wiki.ubuntu-fi.org/Salaus</a:t>
            </a: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7"/>
              </a:rPr>
              <a:t>http://wiki.ubuntu-fi.org/Paivittaminen</a:t>
            </a: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fi-F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339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4800" b="1" dirty="0"/>
              <a:t>Informaatiomallit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1062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Informaatiomallit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Informaatiomalli on kehys, jonka mukaan tuotetieto voidaan järjestää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JoAnn Hackosin mukaan informaatiomalli koostuu kolmesta tasosta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Metatieto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Informaatiotyypit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Sisältöyksiköt</a:t>
            </a:r>
          </a:p>
          <a:p>
            <a:pPr lvl="1">
              <a:buFont typeface="Wingdings" pitchFamily="2" charset="2"/>
              <a:buChar char="§"/>
            </a:pPr>
            <a:endParaRPr lang="fi-FI" sz="2000" dirty="0"/>
          </a:p>
          <a:p>
            <a:pPr lvl="1">
              <a:buFont typeface="Wingdings" pitchFamily="2" charset="2"/>
              <a:buChar char="§"/>
            </a:pPr>
            <a:endParaRPr lang="fi-FI" sz="2000" dirty="0"/>
          </a:p>
          <a:p>
            <a:pPr>
              <a:buNone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Hackos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Content Management for Dynamic Web Delivery)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Content Placeholder 4" descr="infomodel-hacko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0694" y="1928802"/>
            <a:ext cx="2997200" cy="2997200"/>
          </a:xfrm>
        </p:spPr>
      </p:pic>
    </p:spTree>
    <p:extLst>
      <p:ext uri="{BB962C8B-B14F-4D97-AF65-F5344CB8AC3E}">
        <p14:creationId xmlns:p14="http://schemas.microsoft.com/office/powerpoint/2010/main" val="3667471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Metatieto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Metatiedon avulla tieto merkitään niin, että se on helppo löytää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Metatiedon avulla voidaan määrittää mihin tuotteisiin moduuli liittyy ja millaisessa muodossa moduuli julkaistaan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Metatietoa voidaan käyttää myös kirjoitusprosessin vaiheiden määrittämiseen ja seuraamiseen: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i="1" dirty="0"/>
              <a:t>Draft, in review, review corrected, approved, translation draft...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Käytettävä metatieto voidaan määrittää esim. tutkimalla kuinka käyttäjät hakevat tietoa</a:t>
            </a:r>
          </a:p>
          <a:p>
            <a:pPr>
              <a:buFont typeface="Wingdings" pitchFamily="2" charset="2"/>
              <a:buChar char="§"/>
            </a:pPr>
            <a:endParaRPr lang="fi-FI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4572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Informaatiotyyppi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Informaatiotyyppi on malli, joka kuvaa ja määrittää moduulin sisällön ja rakenteen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Informaatiotyypit määritetään joko tutkimalla millaisia sisältöjä yrityksessä käytetään, ja millaista rakennetta niiden tulisi noudattaa, tai tutkimalla millaisia sisältöjä tuotteiden käyttäjät tarvitsevat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Informaatiotyyppi voi määrittää sisällön ja rakenteen tiukasti (esim. DTD), tai olla vain yleisluontoinen ohje siitä, kuinka tietyntyyppinen moduuli tulisi kirjoittaa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”Ohjemoduulissa kuvataan numeroitujen listojen avulla tehtävä, joka käyttäjän tulee suorittaa. Numeroidussa listassa ei saa olla yli seitsemää kohtaa.”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4679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Sisältöyksikkö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Puhuttaessa rakenteisesta tekstistä, sisältöyksiköllä tarkoitetaan elementtejä (ja niiden sisältöä), joista modulit koostuvat.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Sisältöyksikkö voi olla esim. </a:t>
            </a:r>
            <a:r>
              <a:rPr lang="fi-FI" sz="2400" dirty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fi-FI" sz="2400" dirty="0"/>
              <a:t>-elementin määrittämä tekstikappale, </a:t>
            </a:r>
            <a:r>
              <a:rPr lang="fi-FI" sz="2400" dirty="0">
                <a:latin typeface="Courier New" pitchFamily="49" charset="0"/>
                <a:cs typeface="Courier New" pitchFamily="49" charset="0"/>
              </a:rPr>
              <a:t>&lt;title&gt;</a:t>
            </a:r>
            <a:r>
              <a:rPr lang="fi-FI" sz="2400" dirty="0"/>
              <a:t>-elementillä määritetty yksittäinen otsikko, tai </a:t>
            </a:r>
            <a:r>
              <a:rPr lang="fi-FI" sz="2400" dirty="0">
                <a:latin typeface="Courier New" pitchFamily="49" charset="0"/>
                <a:cs typeface="Courier New" pitchFamily="49" charset="0"/>
              </a:rPr>
              <a:t>&lt;ol&gt;</a:t>
            </a:r>
            <a:r>
              <a:rPr lang="fi-FI" sz="2400" dirty="0">
                <a:cs typeface="Courier New" pitchFamily="49" charset="0"/>
              </a:rPr>
              <a:t>-elementin sisältämä lista ja listan kaikki jäsenet.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>
                <a:cs typeface="Courier New" pitchFamily="49" charset="0"/>
              </a:rPr>
              <a:t>Sisältöyksiköitä voidaan käyttää kaikissa yrityksen käyttämissä informaatiotyypeissä, tai ne voivat olla käytössä vain tietyssä informaatiotyypissä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>
                <a:cs typeface="Courier New" pitchFamily="49" charset="0"/>
              </a:rPr>
              <a:t>Esim. </a:t>
            </a:r>
            <a:r>
              <a:rPr lang="fi-FI" sz="2000" dirty="0" err="1">
                <a:cs typeface="Courier New" pitchFamily="49" charset="0"/>
              </a:rPr>
              <a:t>step</a:t>
            </a:r>
            <a:r>
              <a:rPr lang="fi-FI" sz="2000" dirty="0">
                <a:cs typeface="Courier New" pitchFamily="49" charset="0"/>
              </a:rPr>
              <a:t>-lista sallittu vain moduuleissa, joissa kuvataan kuinka tietty tehtävä suoritetaan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5231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Miksi informaatiomalleja käytetään?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Informaatiomallin avulla varmistetaan, että organisaation tuottamissa ohjeteksteissä sisällön rakenne ja ulkoasu ovat yhteneväisiä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Kun sisältö on yhtenäistä ja loogisesti järjesteltyä, käyttäjien on helppo löytää tietoa ja ymmärtää löytämänsä tieto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81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Miten kirjoittajat hyötyvät?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Jos sisältö on määritelty tarkasti, mallia seuraamalla kirjoittajat voivat olla varmoja, että ovat sisällyttäneet kaiken oleellisen tiedon ja jättäneet turhan tiedon pois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Malliin tottuneet kirjoittaja pystyvät tuottamaan sisältöä nopeasti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Selkeä ohjenuora uusille kirjoittajille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Metatiedon ansiosta aiemmin laaditun materiaalin löytäminen on helppoa, joten kirjoittajat löytävät uudelleenkäyttöön sopivan materiaalin nopeammin</a:t>
            </a:r>
          </a:p>
        </p:txBody>
      </p:sp>
    </p:spTree>
    <p:extLst>
      <p:ext uri="{BB962C8B-B14F-4D97-AF65-F5344CB8AC3E}">
        <p14:creationId xmlns:p14="http://schemas.microsoft.com/office/powerpoint/2010/main" val="3299426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Kuinka informaatiomalleja luodaan?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Käyttäjätutkimus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Millaista tietoa käyttäjät tarvitsevat, mistä on heille eniten hyötyä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Keskiössä käyttäjän tarpeet, ei tuotteen ominaisuuksien esittely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Pienissä yrityksissä esim. keskustelu asiakastuen kanssa hyödyllistä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Oman olemassaolevan materiaalin analysointi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Millaista sisältöä käytössä, millaisiin informaatiotyyppeihin sisältö jakautuu?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Millaisia elementtejä tarvitaan tiedon esittämiseen?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Käytettävien informaatiotyyppien määrä ei saa olla liian suuri, ja informaatiotyyppien rajat on määriteltävä selkeästi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  <a:p>
            <a:pPr>
              <a:buFont typeface="Wingdings" pitchFamily="2" charset="2"/>
              <a:buChar char="§"/>
            </a:pPr>
            <a:endParaRPr lang="fi-FI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069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Järjestystä kaaokseen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Moduuleista koottu dokumentti on lähes aina useamman kuin yhden ihmisen tuotos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Asiakasnäkökulmasta on tärkeää että sisältö on tästä huolimatta tyylillisesti ja sanastollisesti yhtenäistä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Kirjoitustiimit sijaitsevat monesti eri puolilla maailmaa, joten kirjoittajien taustat voivat olla hyvin erilaisia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Yhtenäistä kieliasua ja rakennetta voidaan silti tavoitella eri keinoin</a:t>
            </a:r>
          </a:p>
        </p:txBody>
      </p:sp>
    </p:spTree>
    <p:extLst>
      <p:ext uri="{BB962C8B-B14F-4D97-AF65-F5344CB8AC3E}">
        <p14:creationId xmlns:p14="http://schemas.microsoft.com/office/powerpoint/2010/main" val="12193288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Mitä rajoituksia informaatiomallit voivat aiheuttaa?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Kaikki sisältö ei välttämättä taivu tiukasti rajatun mallin mukaiseksi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dirty="0"/>
              <a:t>Missä vaiheessa mallin muuttaminen tai laajentaminen on perusteltua?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Jos informaatiotyypit on määritelty löyhästi, kirjoittajien voi olla hankala valita juuri oikea informaatiotyyppi uudelle tekstille</a:t>
            </a:r>
            <a:endParaRPr lang="fi-FI" dirty="0"/>
          </a:p>
          <a:p>
            <a:pPr lvl="1">
              <a:buFont typeface="Wingdings" pitchFamily="2" charset="2"/>
              <a:buChar char="§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24420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Kannattaako pyörä keksiä uudelleen?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Avoimia informaatiomalleja ja merkintäkieliä on lukuisia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Mm. DocBook, S1000D, DITA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Jos valmis malli ei sovellu suoraan yrityksen käyttöön monia malleja on verrattain helppo muokata yrityksen käyttöön sopivaksi</a:t>
            </a:r>
          </a:p>
        </p:txBody>
      </p:sp>
    </p:spTree>
    <p:extLst>
      <p:ext uri="{BB962C8B-B14F-4D97-AF65-F5344CB8AC3E}">
        <p14:creationId xmlns:p14="http://schemas.microsoft.com/office/powerpoint/2010/main" val="2247691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4800" b="1" dirty="0"/>
              <a:t>DITA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53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DITA, eli Darwin Information Typing Architecture on IBM:n kehittämä, XML:ään perustuva informaatiomalli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Julkaistu 2001, OASIS*-standardi vuodesta 2004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 on suunniteltu teknisen dokumentaation tuottamiseen, hallinnointiin ja julkaisemiseen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  <a:p>
            <a:pPr marL="0" indent="0" algn="r">
              <a:buNone/>
            </a:pPr>
            <a:r>
              <a:rPr lang="fi-FI" sz="1400" dirty="0"/>
              <a:t>* Organization for the Advancement of Structured Information Standards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</p:txBody>
      </p:sp>
      <p:pic>
        <p:nvPicPr>
          <p:cNvPr id="5" name="Content Placeholder 4" descr="darwin-ape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85350" y="1600200"/>
            <a:ext cx="3364299" cy="4525963"/>
          </a:xfrm>
        </p:spPr>
      </p:pic>
    </p:spTree>
    <p:extLst>
      <p:ext uri="{BB962C8B-B14F-4D97-AF65-F5344CB8AC3E}">
        <p14:creationId xmlns:p14="http://schemas.microsoft.com/office/powerpoint/2010/main" val="3047570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Mikä DITA 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Valmis informaatiomalli, jonka yritykset voivat ottaa käyttöön sellaisenaan tai tarvittaessa muokata mieleisekseen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DITAssa on pyritty selkeyteen ja yksinkertaisuuteen mm. käyttämällä HTML:stä ja XHTML:stä tuttuja tageja ja rakenteita.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ul, ol, li, title, p, b, 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Muutkin käytetyt tagit on pyritty nimeämään mahdollisimman selkeästi: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Image, example, draft-comment, codeblock, info, substep...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7820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Mitä kaikkea DITA sisältää?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Perus-DTD:n, joka määrittää DITAn perusinformaatiotyypin, </a:t>
            </a:r>
            <a:r>
              <a:rPr lang="fi-FI" sz="2400" b="1" dirty="0"/>
              <a:t>topic</a:t>
            </a:r>
            <a:r>
              <a:rPr lang="fi-FI" sz="2400" dirty="0"/>
              <a:t>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Kolme topicista johdettua informaatiotyyppiä: task, concept, reference, ja niiden kanssa käytettävät DTD:t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DTD:n joka määrittää DITA Map- ja Bookmap-infotyypit (master-dokumentti)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Runsaasti metatietoelementtejä ja -attribuutteja</a:t>
            </a:r>
          </a:p>
        </p:txBody>
      </p:sp>
    </p:spTree>
    <p:extLst>
      <p:ext uri="{BB962C8B-B14F-4D97-AF65-F5344CB8AC3E}">
        <p14:creationId xmlns:p14="http://schemas.microsoft.com/office/powerpoint/2010/main" val="1362646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Mitä kaikkea DITA sisältää?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DITA-mallissa on myös: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tuki ehdollisen tekstin käyttämiseen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tuki toisissa moduuleissa määritellyn sisällön lainaamiselle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mahdollisuus luoda moduulien välisiä suhteita määritteleviä taulukoita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Tuen DITA Open Toolkit -työkalulle, jonka avulla DITA-muotoisesta XML-sisällöstä voi julkaista mm. PDF-, XHTML-, HTML5- ja WebHelp-muotoisia ohjetekstejä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70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Open Toolkit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DITA-informaatiomallin lisäksi IBM julkaisi myös DITA Open Toolkitin (DITA-OT)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Avoimeen lähdekoodiin perustuva XML-prosessori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DITA-OT:n avulla DITA-mallia noudattavia XML-tiedostoja voi muuntaa useisiin eri tiedostomuotohin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Nykyiset pääkehittäjät suomalaisia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q"/>
            </a:pPr>
            <a:endParaRPr lang="fi-FI" dirty="0"/>
          </a:p>
          <a:p>
            <a:pPr lvl="1">
              <a:buFont typeface="Wingdings" pitchFamily="2" charset="2"/>
              <a:buChar char="q"/>
            </a:pPr>
            <a:r>
              <a:rPr lang="fi-FI" dirty="0"/>
              <a:t>PDF</a:t>
            </a:r>
          </a:p>
          <a:p>
            <a:pPr lvl="1">
              <a:buFont typeface="Wingdings" pitchFamily="2" charset="2"/>
              <a:buChar char="q"/>
            </a:pPr>
            <a:r>
              <a:rPr lang="fi-FI" dirty="0"/>
              <a:t>XHTML</a:t>
            </a:r>
          </a:p>
          <a:p>
            <a:pPr lvl="1">
              <a:buFont typeface="Wingdings" pitchFamily="2" charset="2"/>
              <a:buChar char="q"/>
            </a:pPr>
            <a:r>
              <a:rPr lang="fi-FI" dirty="0"/>
              <a:t>RTF</a:t>
            </a:r>
          </a:p>
          <a:p>
            <a:pPr lvl="1">
              <a:buFont typeface="Wingdings" pitchFamily="2" charset="2"/>
              <a:buChar char="q"/>
            </a:pPr>
            <a:r>
              <a:rPr lang="fi-FI" dirty="0"/>
              <a:t>HTML Help</a:t>
            </a:r>
          </a:p>
          <a:p>
            <a:pPr lvl="1">
              <a:buFont typeface="Wingdings" pitchFamily="2" charset="2"/>
              <a:buChar char="q"/>
            </a:pPr>
            <a:r>
              <a:rPr lang="fi-FI" dirty="0"/>
              <a:t>Eclipse Help</a:t>
            </a:r>
          </a:p>
          <a:p>
            <a:pPr lvl="1">
              <a:buFont typeface="Wingdings" pitchFamily="2" charset="2"/>
              <a:buChar char="q"/>
            </a:pPr>
            <a:r>
              <a:rPr lang="fi-FI" dirty="0"/>
              <a:t>Java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362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Open Toolkit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i-FI" sz="1400" dirty="0"/>
              <a:t>http://dita-ot.github.io/1.8/dev_ref/processing-structure.html</a:t>
            </a:r>
          </a:p>
        </p:txBody>
      </p:sp>
      <p:pic>
        <p:nvPicPr>
          <p:cNvPr id="1026" name="Picture 2" descr="Diagram of some possible paths through the transform pipelin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530" y="1907647"/>
            <a:ext cx="6446940" cy="4572298"/>
          </a:xfrm>
          <a:prstGeom prst="rect">
            <a:avLst/>
          </a:prstGeom>
          <a:noFill/>
          <a:ln>
            <a:solidFill>
              <a:srgbClr val="D354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989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Open Toolkit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DITA-OT on nykyisin integroitu useisiin XML-editoreihin ja kirjoitustyökaluihin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dirty="0"/>
              <a:t>Yksinkertaisesti muotoiltujen dokumenttien julkaisu nopeaa ja vaivatonta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dirty="0"/>
              <a:t>Joissakin editoreissa mukana työkaluja, jolla voi muokata DITA:n tyyliohjeita → Monipuolisten ulkoasujen laatiminen helpottuu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 err="1"/>
              <a:t>DITA-OT:n</a:t>
            </a:r>
            <a:r>
              <a:rPr lang="fi-FI" sz="2400" dirty="0"/>
              <a:t> voi poimia talteen osoitteesta </a:t>
            </a:r>
            <a:r>
              <a:rPr lang="fi-FI" sz="2400" dirty="0">
                <a:hlinkClick r:id="rId2"/>
              </a:rPr>
              <a:t>http://dita-ot.github.io/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97649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Tyylioppaat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600" dirty="0"/>
              <a:t>Kirjoittajien tyyliä voidaan ohjata tyylioppaan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600" dirty="0"/>
              <a:t>Tyylioppaan voi laatia itse tai käyttää valmista, omaan käyttöön soveltuvaa opasta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600" dirty="0"/>
              <a:t>Tyyliopas on yksi ensimmäisistä teksteistä, jonka uusi kirjoittaja saa luettavakseen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/>
              <a:t>The Associated Press Stylebook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BBC News Style Guide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Canadian Style: A Guide to Writing and Editing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Chicago Manual of Style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Microsoft Manual of Style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Elements of Typographic Style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MHRA Style Guide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MLA Handbook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MLA Style Manual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New York Times Manual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Oxford Guide to Style/New Hart's Rules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Publication Manual of the APA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Yahoo! Style Guide</a:t>
            </a:r>
          </a:p>
        </p:txBody>
      </p:sp>
    </p:spTree>
    <p:extLst>
      <p:ext uri="{BB962C8B-B14F-4D97-AF65-F5344CB8AC3E}">
        <p14:creationId xmlns:p14="http://schemas.microsoft.com/office/powerpoint/2010/main" val="24781358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 Open Toolkit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DITA-OT:iin on mahdollista lisätä uusia julkaisumuotoja liitännäisten avulla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Liitännäisten avulla käyttäjät voivat muokata perusominaisuuksia esim. ulkoasun mukauttamiseksi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Yksinkertaisia liitännäisiä voi luoda ohjelmallisesti:</a:t>
            </a:r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fi-FI" sz="2000" dirty="0">
                <a:hlinkClick r:id="rId2"/>
              </a:rPr>
              <a:t>http://dita-generator-hrd.appspot.com/pdf-plugin/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28914" y="2060848"/>
            <a:ext cx="4038600" cy="289804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190994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DITAn periaatteet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4008" y="2204864"/>
            <a:ext cx="31683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Uudelleenkäytettävyys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2204864"/>
            <a:ext cx="31683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Modulaarisuus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1259632" y="3573016"/>
            <a:ext cx="31683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Erikoistuminen / Tarkasti määritellyt informaatiotyypit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4008" y="3573016"/>
            <a:ext cx="31683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/>
              <a:t>Runsas</a:t>
            </a:r>
            <a:r>
              <a:rPr lang="en-GB" sz="2400" dirty="0"/>
              <a:t> </a:t>
            </a:r>
            <a:r>
              <a:rPr lang="en-GB" sz="2400" dirty="0" err="1"/>
              <a:t>metatieto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7542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Modulaarisuus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DITA-muotoiset ohjetekstit koostuvat aina moduuleista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Moduuleista kootaan ohjetekstejä DITA Map ja/tai DITA Bookmap      -moduulien avulla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657" y="2708920"/>
            <a:ext cx="897821" cy="1282601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204" y="2862063"/>
            <a:ext cx="698317" cy="8322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869" y="3933129"/>
            <a:ext cx="698317" cy="8322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934" y="1790997"/>
            <a:ext cx="698317" cy="832297"/>
          </a:xfrm>
          <a:prstGeom prst="rect">
            <a:avLst/>
          </a:prstGeom>
        </p:spPr>
      </p:pic>
      <p:cxnSp>
        <p:nvCxnSpPr>
          <p:cNvPr id="12" name="Curved Connector 11"/>
          <p:cNvCxnSpPr>
            <a:stCxn id="9" idx="3"/>
            <a:endCxn id="6" idx="0"/>
          </p:cNvCxnSpPr>
          <p:nvPr/>
        </p:nvCxnSpPr>
        <p:spPr>
          <a:xfrm>
            <a:off x="5941251" y="2207146"/>
            <a:ext cx="1161317" cy="501774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7" idx="3"/>
          </p:cNvCxnSpPr>
          <p:nvPr/>
        </p:nvCxnSpPr>
        <p:spPr>
          <a:xfrm flipV="1">
            <a:off x="5935521" y="3212976"/>
            <a:ext cx="652703" cy="65236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8" idx="3"/>
            <a:endCxn id="6" idx="2"/>
          </p:cNvCxnSpPr>
          <p:nvPr/>
        </p:nvCxnSpPr>
        <p:spPr>
          <a:xfrm flipV="1">
            <a:off x="5943186" y="3991521"/>
            <a:ext cx="1159382" cy="357757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8845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Modulaarisuus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Jotta moduulien uudelleenkäyttö olisi mahdollisimman helppoa, moduuleista tulisi kirjoittaa mahdollisimman yleispäteviä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Koska ohjetekstejä ei useinkaan lueta lineaarisesti, moduulin tulee olla itsenäisesti ymmärrettävä kokonaisuus</a:t>
            </a:r>
          </a:p>
        </p:txBody>
      </p:sp>
    </p:spTree>
    <p:extLst>
      <p:ext uri="{BB962C8B-B14F-4D97-AF65-F5344CB8AC3E}">
        <p14:creationId xmlns:p14="http://schemas.microsoft.com/office/powerpoint/2010/main" val="1144656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Uudelleenkäyttö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Yksinkertaisin tapa käyttää sisältöä uudelleen on yhden moduulin käyttö useassa eri julkaisussa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Suora uudelleenkäyttö ei aina ole mahdollista tuotteiden eroavaisuuksien vuoksi, eikä moduulin koko sisällön käyttäminen uudelleen ole aina perusteltua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fi-FI"/>
          </a:p>
        </p:txBody>
      </p:sp>
      <p:pic>
        <p:nvPicPr>
          <p:cNvPr id="5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462281"/>
            <a:ext cx="648072" cy="8523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462281"/>
            <a:ext cx="648072" cy="852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407" y="2108477"/>
            <a:ext cx="576064" cy="6865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411" y="2944669"/>
            <a:ext cx="576064" cy="6865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813878"/>
            <a:ext cx="576064" cy="6865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830644"/>
            <a:ext cx="576064" cy="6865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743" y="2123655"/>
            <a:ext cx="576064" cy="6865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127290"/>
            <a:ext cx="576064" cy="6865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130925"/>
            <a:ext cx="576064" cy="68658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727" y="2209994"/>
            <a:ext cx="576064" cy="686588"/>
          </a:xfrm>
          <a:prstGeom prst="rect">
            <a:avLst/>
          </a:prstGeom>
        </p:spPr>
      </p:pic>
      <p:cxnSp>
        <p:nvCxnSpPr>
          <p:cNvPr id="15" name="Curved Connector 14"/>
          <p:cNvCxnSpPr>
            <a:stCxn id="7" idx="3"/>
            <a:endCxn id="5" idx="0"/>
          </p:cNvCxnSpPr>
          <p:nvPr/>
        </p:nvCxnSpPr>
        <p:spPr>
          <a:xfrm>
            <a:off x="5465471" y="2451771"/>
            <a:ext cx="870725" cy="1010510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7" idx="3"/>
            <a:endCxn id="6" idx="0"/>
          </p:cNvCxnSpPr>
          <p:nvPr/>
        </p:nvCxnSpPr>
        <p:spPr>
          <a:xfrm>
            <a:off x="5465471" y="2451771"/>
            <a:ext cx="1662813" cy="1010510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0" idx="3"/>
            <a:endCxn id="5" idx="2"/>
          </p:cNvCxnSpPr>
          <p:nvPr/>
        </p:nvCxnSpPr>
        <p:spPr>
          <a:xfrm flipV="1">
            <a:off x="5508104" y="4314672"/>
            <a:ext cx="828092" cy="85926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4" idx="1"/>
            <a:endCxn id="5" idx="0"/>
          </p:cNvCxnSpPr>
          <p:nvPr/>
        </p:nvCxnSpPr>
        <p:spPr>
          <a:xfrm rot="10800000" flipV="1">
            <a:off x="6336197" y="2553287"/>
            <a:ext cx="1433531" cy="908993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8" idx="3"/>
            <a:endCxn id="6" idx="0"/>
          </p:cNvCxnSpPr>
          <p:nvPr/>
        </p:nvCxnSpPr>
        <p:spPr>
          <a:xfrm>
            <a:off x="5501475" y="3287963"/>
            <a:ext cx="1626809" cy="174318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13" idx="1"/>
            <a:endCxn id="5" idx="2"/>
          </p:cNvCxnSpPr>
          <p:nvPr/>
        </p:nvCxnSpPr>
        <p:spPr>
          <a:xfrm rot="10800000">
            <a:off x="6336196" y="4314673"/>
            <a:ext cx="1620180" cy="159547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3" idx="1"/>
            <a:endCxn id="6" idx="2"/>
          </p:cNvCxnSpPr>
          <p:nvPr/>
        </p:nvCxnSpPr>
        <p:spPr>
          <a:xfrm rot="10800000">
            <a:off x="7128284" y="4314673"/>
            <a:ext cx="828092" cy="159547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9" idx="3"/>
            <a:endCxn id="5" idx="1"/>
          </p:cNvCxnSpPr>
          <p:nvPr/>
        </p:nvCxnSpPr>
        <p:spPr>
          <a:xfrm flipV="1">
            <a:off x="5508104" y="3888477"/>
            <a:ext cx="504056" cy="268695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2" idx="1"/>
            <a:endCxn id="6" idx="3"/>
          </p:cNvCxnSpPr>
          <p:nvPr/>
        </p:nvCxnSpPr>
        <p:spPr>
          <a:xfrm rot="10800000" flipV="1">
            <a:off x="7452320" y="3470583"/>
            <a:ext cx="504056" cy="417893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3344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Uudelleenkäyttö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DITA-moduulien sisältöä voi ehdollistaa uudelleenkäytettäväksi ja DITA-moduuleihin voi lainata sisältöä toisista moduuleista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56998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Ehdollistaminen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Kirjoittajat voivat merkitä osaan sisällöstä julkaisuehtoja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Ehtojen perusteella osa sisällöstä voidaan jättää pois ohjetekstiä julkaistaessa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Käyttökohteita tuotenimet, tiedon suuntaaminen tietyille käyttäjäryhmille tai tiettyyn käyttöympäristöön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  <a:ln w="63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&lt;p&gt;To start the music player, 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&lt;ph platform="mobile"&gt;tap&lt;/ph&gt;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&lt;ph platform="PC MAC"&gt;click&lt;/ph&gt;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the Music icon.&lt;/p&gt;</a:t>
            </a:r>
          </a:p>
          <a:p>
            <a:pPr marL="0" indent="0">
              <a:buNone/>
            </a:pPr>
            <a:endParaRPr lang="fi-FI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&lt;p&gt;Congratulations on your purchase of the Nokia 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&lt;ph product="RX-51"&gt;N900&lt;/ph&gt;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&lt;ph product="Lankku"&gt;N9&lt;/ph&gt;.&lt;/p&gt;</a:t>
            </a:r>
          </a:p>
          <a:p>
            <a:pPr marL="0" indent="0">
              <a:buNone/>
            </a:pPr>
            <a:endParaRPr lang="fi-FI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 audience="Expert"&gt;Expert audiences will see this paragraph&lt;/p&gt;  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 audience="Novice"&gt;And novice audiences will see this one&lt;/p&gt;</a:t>
            </a:r>
          </a:p>
          <a:p>
            <a:pPr marL="0" indent="0">
              <a:buNone/>
            </a:pPr>
            <a:endParaRPr lang="fi-FI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&lt;ul&gt;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&lt;li&gt;This one’s for all to see&lt;/p&gt;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 platform="MAC"&gt;Apple related&lt;/p&gt;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 platform="PC"&gt;PC stuff&lt;/p&gt;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&lt;li&gt;Something for everyone&lt;/p&gt;</a:t>
            </a:r>
          </a:p>
          <a:p>
            <a:pPr marL="0" indent="0">
              <a:buNone/>
            </a:pPr>
            <a:r>
              <a:rPr lang="fi-FI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</a:p>
          <a:p>
            <a:pPr marL="0" indent="0">
              <a:buNone/>
            </a:pPr>
            <a:endParaRPr lang="fi-FI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354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 Ehdollistaminen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DITAssa on valmiina kuusi ehdollistamiseen käytettävää attribuuttia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b="1" dirty="0" err="1"/>
              <a:t>Rev</a:t>
            </a:r>
            <a:r>
              <a:rPr lang="fi-FI" dirty="0"/>
              <a:t>-attribuutti toimii vain tuoterevision tunnisteena.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b="1" dirty="0" err="1"/>
              <a:t>Props</a:t>
            </a:r>
            <a:r>
              <a:rPr lang="fi-FI" dirty="0"/>
              <a:t>-attribuutista voidaan johtaa uusia ehdollistamisattribuutteja</a:t>
            </a:r>
            <a:endParaRPr lang="fi-FI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8144" y="1600200"/>
            <a:ext cx="2818656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i-FI" dirty="0"/>
              <a:t>Audience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dirty="0"/>
              <a:t>Platform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dirty="0"/>
              <a:t>Product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i-FI" dirty="0" err="1">
                <a:solidFill>
                  <a:schemeClr val="bg1">
                    <a:lumMod val="65000"/>
                  </a:schemeClr>
                </a:solidFill>
              </a:rPr>
              <a:t>Rev</a:t>
            </a:r>
            <a:endParaRPr lang="fi-FI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i-FI" dirty="0" err="1"/>
              <a:t>Otherprops</a:t>
            </a:r>
            <a:endParaRPr lang="fi-FI" dirty="0"/>
          </a:p>
          <a:p>
            <a:pPr>
              <a:buFont typeface="Wingdings" panose="05000000000000000000" pitchFamily="2" charset="2"/>
              <a:buChar char="q"/>
            </a:pPr>
            <a:r>
              <a:rPr lang="fi-FI" dirty="0" err="1"/>
              <a:t>Props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95835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Uudelleenkäyttö - Ehdollistaminen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Ehtojen avulla osa sisällöstä voidaan jättää pois julkaisuista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Ehtojen hallitsemiseen käytetään </a:t>
            </a:r>
            <a:r>
              <a:rPr lang="fi-FI" sz="2400" b="1" dirty="0"/>
              <a:t>ditaval</a:t>
            </a:r>
            <a:r>
              <a:rPr lang="fi-FI" sz="2400" dirty="0"/>
              <a:t>-tiedostoja: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  <a:p>
            <a:pPr>
              <a:buFont typeface="Courier New" panose="02070309020205020404" pitchFamily="49" charset="0"/>
              <a:buChar char="o"/>
            </a:pPr>
            <a:endParaRPr lang="fi-FI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Mikäli </a:t>
            </a:r>
            <a:r>
              <a:rPr lang="fi-FI" sz="2400" dirty="0" err="1"/>
              <a:t>ditaval</a:t>
            </a:r>
            <a:r>
              <a:rPr lang="fi-FI" sz="2400" dirty="0"/>
              <a:t>-tiedostoon ei määritetä, että </a:t>
            </a:r>
            <a:r>
              <a:rPr lang="fi-FI" sz="2400" dirty="0" err="1"/>
              <a:t>tietyllä</a:t>
            </a:r>
            <a:r>
              <a:rPr lang="fi-FI" sz="2400" dirty="0"/>
              <a:t> ehdolla merkittyä sisältöä ei jätetä pois julkaisusta, ehdolla merkitty sisältö otetaan julkaisuun mukaan.</a:t>
            </a:r>
          </a:p>
          <a:p>
            <a:pPr>
              <a:buFont typeface="Courier New" panose="02070309020205020404" pitchFamily="49" charset="0"/>
              <a:buChar char="o"/>
            </a:pPr>
            <a:endParaRPr lang="fi-FI" dirty="0"/>
          </a:p>
        </p:txBody>
      </p:sp>
      <p:sp>
        <p:nvSpPr>
          <p:cNvPr id="6" name="Rectangle 5"/>
          <p:cNvSpPr/>
          <p:nvPr/>
        </p:nvSpPr>
        <p:spPr>
          <a:xfrm>
            <a:off x="1403648" y="2564904"/>
            <a:ext cx="590465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&lt;val&gt;</a:t>
            </a:r>
          </a:p>
          <a:p>
            <a:r>
              <a:rPr lang="en-US" sz="1600" dirty="0"/>
              <a:t>  &lt;prop att="audience" val="administrator" action="exclude“/&gt;</a:t>
            </a:r>
          </a:p>
          <a:p>
            <a:r>
              <a:rPr lang="en-US" sz="1600" dirty="0"/>
              <a:t>  &lt;prop att="product" val="acmephone5" action="exclude"/&gt;</a:t>
            </a:r>
          </a:p>
          <a:p>
            <a:r>
              <a:rPr lang="fi-FI" sz="1600" dirty="0"/>
              <a:t>  &lt;prop att="product" val="acmephone4" action="include"/&gt;</a:t>
            </a:r>
            <a:endParaRPr lang="en-US" sz="1600" dirty="0"/>
          </a:p>
          <a:p>
            <a:r>
              <a:rPr lang="en-US" sz="1600" dirty="0"/>
              <a:t>&lt;/val&gt;</a:t>
            </a:r>
          </a:p>
        </p:txBody>
      </p:sp>
    </p:spTree>
    <p:extLst>
      <p:ext uri="{BB962C8B-B14F-4D97-AF65-F5344CB8AC3E}">
        <p14:creationId xmlns:p14="http://schemas.microsoft.com/office/powerpoint/2010/main" val="31576915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Sisällön lainaaminen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Osa ohjetekstien sisällöstä on sellaista, että sen tulisi toistua samanlaisena joka moduulissa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Tietyt työvaiheet, varoitukset, käyttövinkit, kiellot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Nämä sisällöt ovat usein niin pieniä, ettei niistä kannata tehdä omia moduuleita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Tällaisia tietoja voidaan koota ns. kirjastomoduuleihin, joista tietoja lainataan muihin moduuleihin</a:t>
            </a:r>
          </a:p>
        </p:txBody>
      </p:sp>
    </p:spTree>
    <p:extLst>
      <p:ext uri="{BB962C8B-B14F-4D97-AF65-F5344CB8AC3E}">
        <p14:creationId xmlns:p14="http://schemas.microsoft.com/office/powerpoint/2010/main" val="25833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Tyylioppaat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Tyylioppaan toteutuksesta voi päätellä paljon yrityksen suhtautumisesta omiin ohjeteksteihinsä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Hyödyllisimmät oppaat käsittelevät kattavasti ja selkeästi kaikki tarvittavat viestintämallit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Hyvä opas sisältää yleisluontoisten ohjeiden ja periaatteiden lisäksi myös runsaasti esimerkkejä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Tyyliopasta ei saa unohtaa sen valmistuttua, vaan ohjetta täytyy päivittää ja korjailla jatkuvasti</a:t>
            </a:r>
          </a:p>
        </p:txBody>
      </p:sp>
    </p:spTree>
    <p:extLst>
      <p:ext uri="{BB962C8B-B14F-4D97-AF65-F5344CB8AC3E}">
        <p14:creationId xmlns:p14="http://schemas.microsoft.com/office/powerpoint/2010/main" val="32510535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Metatieto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Kaikkiin </a:t>
            </a:r>
            <a:r>
              <a:rPr lang="fi-FI" dirty="0" err="1"/>
              <a:t>DITAn</a:t>
            </a:r>
            <a:r>
              <a:rPr lang="fi-FI" dirty="0"/>
              <a:t> moduulityyppeihin on mahdollista lisätä metatietoa sisältäviä elementtejä ja attribuutteja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Näiden elementtien ja attribuuttien avulla avulla voidaan mm. merkitä moduulin tekijä, ohjetekstin julkaisija, moduulin versio ja käyttötarkoitus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Metatiedon avulla voi myös kuvailla lyhyesti moduulin sisältöä esim. hakukoneita varten.</a:t>
            </a:r>
          </a:p>
        </p:txBody>
      </p:sp>
    </p:spTree>
    <p:extLst>
      <p:ext uri="{BB962C8B-B14F-4D97-AF65-F5344CB8AC3E}">
        <p14:creationId xmlns:p14="http://schemas.microsoft.com/office/powerpoint/2010/main" val="22846949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Metatieto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Usein käytettyjä metatietoelementtejä: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author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publisher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copyright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Usein käytettyjä metatietoattribuutteja: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id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audience, product, platform, otherprops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18668874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000" b="1" dirty="0"/>
              <a:t>Informaatiotyypit ja erikoistuminen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 err="1"/>
              <a:t>DITAn</a:t>
            </a:r>
            <a:r>
              <a:rPr lang="fi-FI" dirty="0"/>
              <a:t> moduulit perustuvat DITA Topic –informaatiotyyppiin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Ohjetekstejä laadittaessa käytetään kuitenkin </a:t>
            </a:r>
            <a:r>
              <a:rPr lang="fi-FI" dirty="0" err="1"/>
              <a:t>Topic</a:t>
            </a:r>
            <a:r>
              <a:rPr lang="fi-FI" dirty="0"/>
              <a:t>-informaatiotyypistä johdettuja </a:t>
            </a:r>
            <a:r>
              <a:rPr lang="fi-FI" b="1" dirty="0"/>
              <a:t>Task</a:t>
            </a:r>
            <a:r>
              <a:rPr lang="fi-FI" dirty="0"/>
              <a:t>, </a:t>
            </a:r>
            <a:r>
              <a:rPr lang="fi-FI" b="1" dirty="0"/>
              <a:t>Concept</a:t>
            </a:r>
            <a:r>
              <a:rPr lang="fi-FI" dirty="0"/>
              <a:t>, ja </a:t>
            </a:r>
            <a:r>
              <a:rPr lang="fi-FI" b="1" dirty="0" err="1"/>
              <a:t>Reference</a:t>
            </a:r>
            <a:r>
              <a:rPr lang="fi-FI" dirty="0"/>
              <a:t>-informaatiotyyppejä</a:t>
            </a:r>
          </a:p>
        </p:txBody>
      </p:sp>
    </p:spTree>
    <p:extLst>
      <p:ext uri="{BB962C8B-B14F-4D97-AF65-F5344CB8AC3E}">
        <p14:creationId xmlns:p14="http://schemas.microsoft.com/office/powerpoint/2010/main" val="13353641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Informaatiotyypit ja erikoistuminen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Jokaista informaatiotyyppiä käytettäessä kirjoittajalla on käytössään useita yhteisiä, Topic-informaatiotyypistä perittyjä elementtejä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Yhteisten elementtien lisäksi jokaisella informaatiotyypillä on yleisten elementtien pohjalta kehitettyjä, tietyntyyppisiin tehtäviin erikoistuineita elementtejä</a:t>
            </a:r>
          </a:p>
        </p:txBody>
      </p:sp>
    </p:spTree>
    <p:extLst>
      <p:ext uri="{BB962C8B-B14F-4D97-AF65-F5344CB8AC3E}">
        <p14:creationId xmlns:p14="http://schemas.microsoft.com/office/powerpoint/2010/main" val="966893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96336" y="5085184"/>
            <a:ext cx="1090464" cy="1040979"/>
          </a:xfrm>
          <a:prstGeom prst="rect">
            <a:avLst/>
          </a:prstGeom>
          <a:solidFill>
            <a:srgbClr val="00B0F0">
              <a:alpha val="25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6000" b="1" dirty="0"/>
              <a:t>Moduulien kirjoittaminen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5053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err="1"/>
              <a:t>Oxygen</a:t>
            </a:r>
            <a:r>
              <a:rPr lang="fi-FI" b="1" dirty="0"/>
              <a:t> XML </a:t>
            </a:r>
            <a:r>
              <a:rPr lang="fi-FI" b="1" dirty="0" err="1"/>
              <a:t>Editor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 err="1"/>
              <a:t>Oxygen</a:t>
            </a:r>
            <a:r>
              <a:rPr lang="fi-FI" dirty="0"/>
              <a:t> XML </a:t>
            </a:r>
            <a:r>
              <a:rPr lang="fi-FI" dirty="0" err="1"/>
              <a:t>Editor</a:t>
            </a:r>
            <a:r>
              <a:rPr lang="fi-FI" dirty="0"/>
              <a:t> on dokumentointiin ja XML/XSL-kehitykseen soveltuva työkalu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dirty="0" err="1"/>
              <a:t>Oxygen</a:t>
            </a:r>
            <a:r>
              <a:rPr lang="fi-FI" dirty="0"/>
              <a:t> tukee </a:t>
            </a:r>
            <a:r>
              <a:rPr lang="fi-FI" dirty="0" err="1"/>
              <a:t>DITAa</a:t>
            </a:r>
            <a:r>
              <a:rPr lang="fi-FI" dirty="0"/>
              <a:t> ja tarjoaa DITA-OT-tuen – sillä voi sekä kirjoittaa että julkaista DITA-dokumentteja</a:t>
            </a:r>
          </a:p>
        </p:txBody>
      </p:sp>
    </p:spTree>
    <p:extLst>
      <p:ext uri="{BB962C8B-B14F-4D97-AF65-F5344CB8AC3E}">
        <p14:creationId xmlns:p14="http://schemas.microsoft.com/office/powerpoint/2010/main" val="14678785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Oxygen XML Editor -demo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i-FI" dirty="0"/>
              <a:t>Pikaohjeet Oxygenin käyttöön: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>
                <a:hlinkClick r:id="rId2"/>
              </a:rPr>
              <a:t>http://mikahimself.com/wp/oxygen-xml-videos/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71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Tyylioppaat: kielioppi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Monet yritykset laativat ohjetekstinsä englanniksi, josta tekstit käännetään tarvittaessa muille kielille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Yritykset valitsevat monesti joko brittienglannin tai amerikanenglannin viralliseksi kieleksi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Valintaperusteena voi olla esim. markkina-alue tai valitun kielen koettu statusarvo</a:t>
            </a:r>
          </a:p>
        </p:txBody>
      </p:sp>
    </p:spTree>
    <p:extLst>
      <p:ext uri="{BB962C8B-B14F-4D97-AF65-F5344CB8AC3E}">
        <p14:creationId xmlns:p14="http://schemas.microsoft.com/office/powerpoint/2010/main" val="209427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Tyylioppaat: kielioppi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Koska kirjoittajien taustat ovat hyvin erilaisia, englantia pääkielenään käyttävien yritysten kannattaa ohjeistaa tyylioppaassa mikä yrityksen kieli on ja millaista sanastoa kirjoittajien tulee käyttää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Kirjoitusasu (</a:t>
            </a:r>
            <a:r>
              <a:rPr lang="fi-FI" sz="2000" i="1" dirty="0" err="1"/>
              <a:t>organisation</a:t>
            </a:r>
            <a:r>
              <a:rPr lang="fi-FI" sz="2000" dirty="0"/>
              <a:t> vs. </a:t>
            </a:r>
            <a:r>
              <a:rPr lang="fi-FI" sz="2000" i="1" dirty="0" err="1"/>
              <a:t>organization</a:t>
            </a:r>
            <a:r>
              <a:rPr lang="fi-FI" sz="20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Sanastoerot (</a:t>
            </a:r>
            <a:r>
              <a:rPr lang="fi-FI" sz="2000" i="1" dirty="0" err="1"/>
              <a:t>bespoke</a:t>
            </a:r>
            <a:r>
              <a:rPr lang="fi-FI" sz="2000" dirty="0"/>
              <a:t> vs. </a:t>
            </a:r>
            <a:r>
              <a:rPr lang="fi-FI" sz="2000" i="1" dirty="0" err="1"/>
              <a:t>custom-made</a:t>
            </a:r>
            <a:r>
              <a:rPr lang="fi-FI" sz="20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Mittayksiköt (</a:t>
            </a:r>
            <a:r>
              <a:rPr lang="fi-FI" sz="2000" i="1" dirty="0"/>
              <a:t>SI</a:t>
            </a:r>
            <a:r>
              <a:rPr lang="fi-FI" sz="2000" dirty="0"/>
              <a:t> vs. </a:t>
            </a:r>
            <a:r>
              <a:rPr lang="fi-FI" sz="2000" i="1" dirty="0"/>
              <a:t>Imperial</a:t>
            </a:r>
            <a:r>
              <a:rPr lang="fi-FI" sz="20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Kielioppierot (</a:t>
            </a:r>
            <a:r>
              <a:rPr lang="fi-FI" sz="2000" i="1" dirty="0"/>
              <a:t>look out of the </a:t>
            </a:r>
            <a:r>
              <a:rPr lang="fi-FI" sz="2000" i="1" dirty="0" err="1"/>
              <a:t>window</a:t>
            </a:r>
            <a:r>
              <a:rPr lang="fi-FI" sz="2000" i="1" dirty="0"/>
              <a:t> </a:t>
            </a:r>
            <a:r>
              <a:rPr lang="fi-FI" sz="2000" dirty="0"/>
              <a:t>vs. </a:t>
            </a:r>
            <a:r>
              <a:rPr lang="fi-FI" sz="2000" i="1" dirty="0"/>
              <a:t>look out the </a:t>
            </a:r>
            <a:r>
              <a:rPr lang="fi-FI" sz="2000" i="1" dirty="0" err="1"/>
              <a:t>window</a:t>
            </a:r>
            <a:r>
              <a:rPr lang="fi-FI" sz="2000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Välimerkkien käyttö (</a:t>
            </a:r>
            <a:r>
              <a:rPr lang="en-US" sz="2400" dirty="0"/>
              <a:t>eggs, bacon, </a:t>
            </a:r>
            <a:r>
              <a:rPr lang="en-US" sz="2400" dirty="0" err="1"/>
              <a:t>potatos</a:t>
            </a:r>
            <a:r>
              <a:rPr lang="en-US" sz="2400" dirty="0"/>
              <a:t>, and cheese vs. eggs, bacon, potatoes and cheese</a:t>
            </a:r>
            <a:r>
              <a:rPr lang="fi-FI" sz="2400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i-FI" sz="2400" dirty="0"/>
              <a:t>S-genetiivi tuotenimien yhteydessä</a:t>
            </a:r>
          </a:p>
        </p:txBody>
      </p:sp>
    </p:spTree>
    <p:extLst>
      <p:ext uri="{BB962C8B-B14F-4D97-AF65-F5344CB8AC3E}">
        <p14:creationId xmlns:p14="http://schemas.microsoft.com/office/powerpoint/2010/main" val="397823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Tyylioppaat: kirjoitustyyli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443951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800" dirty="0"/>
                        <a:t>Otsikointi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1" indent="-342900">
                        <a:buFont typeface="Courier New" panose="02070309020205020404" pitchFamily="49" charset="0"/>
                        <a:buChar char="o"/>
                      </a:pPr>
                      <a:r>
                        <a:rPr lang="fi-FI" sz="1800" i="1" dirty="0" err="1"/>
                        <a:t>Changing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your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password</a:t>
                      </a:r>
                      <a:endParaRPr lang="fi-FI" sz="1800" i="1" dirty="0"/>
                    </a:p>
                    <a:p>
                      <a:pPr marL="342900" lvl="1" indent="-342900">
                        <a:buFont typeface="Courier New" panose="02070309020205020404" pitchFamily="49" charset="0"/>
                        <a:buChar char="o"/>
                      </a:pPr>
                      <a:r>
                        <a:rPr lang="fi-FI" sz="1800" i="1" dirty="0" err="1"/>
                        <a:t>Change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your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password</a:t>
                      </a:r>
                      <a:endParaRPr lang="fi-FI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Lukijan puhutteleminen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 err="1"/>
                        <a:t>We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recommend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that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you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backup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your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database</a:t>
                      </a:r>
                      <a:r>
                        <a:rPr lang="fi-FI" sz="1800" i="1" dirty="0"/>
                        <a:t>...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/>
                        <a:t>To </a:t>
                      </a:r>
                      <a:r>
                        <a:rPr lang="fi-FI" sz="1800" i="1" dirty="0" err="1"/>
                        <a:t>turn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off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your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phone</a:t>
                      </a:r>
                      <a:r>
                        <a:rPr lang="fi-FI" sz="1800" i="1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Aktiivin ja passiivin käyttö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Linkkien esittely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 err="1"/>
                        <a:t>Please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refer</a:t>
                      </a:r>
                      <a:r>
                        <a:rPr lang="fi-FI" sz="1800" i="1" dirty="0"/>
                        <a:t> to...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/>
                        <a:t>For </a:t>
                      </a:r>
                      <a:r>
                        <a:rPr lang="fi-FI" sz="1800" i="1" dirty="0" err="1"/>
                        <a:t>more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information</a:t>
                      </a:r>
                      <a:r>
                        <a:rPr lang="fi-FI" sz="1800" i="1" dirty="0"/>
                        <a:t>, </a:t>
                      </a:r>
                      <a:r>
                        <a:rPr lang="fi-FI" sz="1800" i="1" dirty="0" err="1"/>
                        <a:t>see</a:t>
                      </a:r>
                      <a:r>
                        <a:rPr lang="fi-FI" sz="1800" i="1" dirty="0"/>
                        <a:t>...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 err="1"/>
                        <a:t>Further</a:t>
                      </a:r>
                      <a:r>
                        <a:rPr lang="fi-FI" sz="1800" i="1" dirty="0"/>
                        <a:t> </a:t>
                      </a:r>
                      <a:r>
                        <a:rPr lang="fi-FI" sz="1800" i="1" dirty="0" err="1"/>
                        <a:t>reading</a:t>
                      </a:r>
                      <a:r>
                        <a:rPr lang="fi-FI" sz="1800" i="1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Ongelmatilanteiden esittely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/>
                        <a:t>In the unlikely event...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fi-FI" sz="1800" i="1" dirty="0"/>
                        <a:t>Should you encounter…</a:t>
                      </a:r>
                    </a:p>
                    <a:p>
                      <a:endParaRPr lang="fi-FI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Listojen käyttö, taulukoiden käyttö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87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Tuotenimet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i-FI" sz="2800" dirty="0"/>
              <a:t>Tuotenimien käyttö ohjeteksteissä on tarkoin säädeltyä: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i="1" dirty="0"/>
              <a:t>To browse the internet with your phone</a:t>
            </a:r>
            <a:r>
              <a:rPr lang="fi-FI" sz="2400" dirty="0"/>
              <a:t> vs. </a:t>
            </a:r>
            <a:r>
              <a:rPr lang="fi-FI" sz="2400" i="1" dirty="0"/>
              <a:t>to browse the internet with your iPhone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i="1" dirty="0"/>
              <a:t>Nokia NetAct™ Planner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400" i="1" dirty="0"/>
              <a:t>Valikoitujen Cyber-shot™-digikameroiden ja Handycam®-videokameroiden Exmor R™ CMOS -kenno tuottaa hämmästyttävän yksityiskohtaisia kuvia myös hämärässä.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4381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17756</TotalTime>
  <Words>2318</Words>
  <Application>Microsoft Office PowerPoint</Application>
  <PresentationFormat>On-screen Show (4:3)</PresentationFormat>
  <Paragraphs>355</Paragraphs>
  <Slides>56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Courier New</vt:lpstr>
      <vt:lpstr>Wingdings</vt:lpstr>
      <vt:lpstr>Office Theme</vt:lpstr>
      <vt:lpstr>Rakenteinen dokumentaatio ja DITA</vt:lpstr>
      <vt:lpstr>Sisältö järjestykseen</vt:lpstr>
      <vt:lpstr>Järjestystä kaaokseen</vt:lpstr>
      <vt:lpstr>Tyylioppaat</vt:lpstr>
      <vt:lpstr>Tyylioppaat</vt:lpstr>
      <vt:lpstr>Tyylioppaat: kielioppi</vt:lpstr>
      <vt:lpstr>Tyylioppaat: kielioppi</vt:lpstr>
      <vt:lpstr>Tyylioppaat: kirjoitustyyli</vt:lpstr>
      <vt:lpstr>Tuotenimet</vt:lpstr>
      <vt:lpstr>Lyhenteet</vt:lpstr>
      <vt:lpstr>Lyhenteet</vt:lpstr>
      <vt:lpstr>Esimerkkien käyttö</vt:lpstr>
      <vt:lpstr>Terminologia</vt:lpstr>
      <vt:lpstr>Terminologia</vt:lpstr>
      <vt:lpstr>Graafisten käyttöliittymien osat</vt:lpstr>
      <vt:lpstr>Graafisten käyttöliittymien osat</vt:lpstr>
      <vt:lpstr>Ohjetekstin rakenne</vt:lpstr>
      <vt:lpstr>Elementtiopas</vt:lpstr>
      <vt:lpstr>Elementtiopas</vt:lpstr>
      <vt:lpstr>Elementtiopas</vt:lpstr>
      <vt:lpstr>PowerPoint Presentation</vt:lpstr>
      <vt:lpstr>Informaatiomallit</vt:lpstr>
      <vt:lpstr>Informaatiomallit</vt:lpstr>
      <vt:lpstr>Metatieto</vt:lpstr>
      <vt:lpstr>Informaatiotyyppi</vt:lpstr>
      <vt:lpstr>Sisältöyksikkö</vt:lpstr>
      <vt:lpstr>Miksi informaatiomalleja käytetään?</vt:lpstr>
      <vt:lpstr>Miten kirjoittajat hyötyvät?</vt:lpstr>
      <vt:lpstr>Kuinka informaatiomalleja luodaan?</vt:lpstr>
      <vt:lpstr>Mitä rajoituksia informaatiomallit voivat aiheuttaa?</vt:lpstr>
      <vt:lpstr>Kannattaako pyörä keksiä uudelleen?</vt:lpstr>
      <vt:lpstr>DITA</vt:lpstr>
      <vt:lpstr>DITA</vt:lpstr>
      <vt:lpstr>Mikä DITA on?</vt:lpstr>
      <vt:lpstr>Mitä kaikkea DITA sisältää?</vt:lpstr>
      <vt:lpstr>Mitä kaikkea DITA sisältää?</vt:lpstr>
      <vt:lpstr>DITA Open Toolkit</vt:lpstr>
      <vt:lpstr>DITA Open Toolkit</vt:lpstr>
      <vt:lpstr>DITA Open Toolkit</vt:lpstr>
      <vt:lpstr>DITA Open Toolkit</vt:lpstr>
      <vt:lpstr>DITAn periaatteet</vt:lpstr>
      <vt:lpstr>Modulaarisuus</vt:lpstr>
      <vt:lpstr>Modulaarisuus</vt:lpstr>
      <vt:lpstr>Uudelleenkäyttö</vt:lpstr>
      <vt:lpstr>Uudelleenkäyttö</vt:lpstr>
      <vt:lpstr>Ehdollistaminen</vt:lpstr>
      <vt:lpstr> Ehdollistaminen</vt:lpstr>
      <vt:lpstr>Uudelleenkäyttö - Ehdollistaminen</vt:lpstr>
      <vt:lpstr>Sisällön lainaaminen</vt:lpstr>
      <vt:lpstr>Metatieto</vt:lpstr>
      <vt:lpstr>Metatieto</vt:lpstr>
      <vt:lpstr>Informaatiotyypit ja erikoistuminen</vt:lpstr>
      <vt:lpstr>Informaatiotyypit ja erikoistuminen</vt:lpstr>
      <vt:lpstr>Moduulien kirjoittaminen</vt:lpstr>
      <vt:lpstr>Oxygen XML Editor</vt:lpstr>
      <vt:lpstr>Oxygen XML Editor -demo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TaY, Tekninen viestintä 2.11.2010</dc:title>
  <dc:creator>Mika Laihanen</dc:creator>
  <cp:lastModifiedBy>Mika Laihanen</cp:lastModifiedBy>
  <cp:revision>449</cp:revision>
  <dcterms:created xsi:type="dcterms:W3CDTF">2010-10-26T18:19:27Z</dcterms:created>
  <dcterms:modified xsi:type="dcterms:W3CDTF">2016-10-30T14:46:32Z</dcterms:modified>
</cp:coreProperties>
</file>