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327" r:id="rId2"/>
    <p:sldId id="355" r:id="rId3"/>
    <p:sldId id="356" r:id="rId4"/>
    <p:sldId id="357" r:id="rId5"/>
    <p:sldId id="379" r:id="rId6"/>
    <p:sldId id="358" r:id="rId7"/>
    <p:sldId id="380" r:id="rId8"/>
    <p:sldId id="359" r:id="rId9"/>
    <p:sldId id="435" r:id="rId10"/>
    <p:sldId id="434" r:id="rId11"/>
    <p:sldId id="437" r:id="rId12"/>
    <p:sldId id="376" r:id="rId13"/>
    <p:sldId id="361" r:id="rId14"/>
    <p:sldId id="438" r:id="rId15"/>
    <p:sldId id="362" r:id="rId16"/>
    <p:sldId id="436" r:id="rId17"/>
    <p:sldId id="363" r:id="rId18"/>
    <p:sldId id="439" r:id="rId19"/>
    <p:sldId id="366" r:id="rId20"/>
    <p:sldId id="377" r:id="rId21"/>
    <p:sldId id="368" r:id="rId22"/>
    <p:sldId id="369" r:id="rId23"/>
    <p:sldId id="378" r:id="rId24"/>
    <p:sldId id="371" r:id="rId25"/>
    <p:sldId id="381" r:id="rId26"/>
    <p:sldId id="382" r:id="rId27"/>
    <p:sldId id="383" r:id="rId28"/>
    <p:sldId id="433" r:id="rId29"/>
    <p:sldId id="384" r:id="rId30"/>
    <p:sldId id="429" r:id="rId31"/>
    <p:sldId id="385" r:id="rId32"/>
    <p:sldId id="386" r:id="rId33"/>
    <p:sldId id="430" r:id="rId34"/>
    <p:sldId id="440" r:id="rId35"/>
    <p:sldId id="432" r:id="rId36"/>
    <p:sldId id="441" r:id="rId37"/>
    <p:sldId id="442" r:id="rId38"/>
    <p:sldId id="443" r:id="rId39"/>
    <p:sldId id="451" r:id="rId40"/>
    <p:sldId id="452" r:id="rId41"/>
    <p:sldId id="444" r:id="rId42"/>
    <p:sldId id="446" r:id="rId43"/>
    <p:sldId id="447" r:id="rId44"/>
    <p:sldId id="448" r:id="rId45"/>
    <p:sldId id="449" r:id="rId46"/>
    <p:sldId id="450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7"/>
    <a:srgbClr val="FFFAE7"/>
    <a:srgbClr val="FFFFE5"/>
    <a:srgbClr val="D35400"/>
    <a:srgbClr val="E67E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28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1507A-DF2E-41BF-A761-E8969F9F28B2}" type="datetimeFigureOut">
              <a:rPr lang="fi-FI" smtClean="0"/>
              <a:t>12.11.2016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0C6DE-CBCA-4403-8CA4-95075A089F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4638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5110-86FF-43EF-A253-AA6C32A2243D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7C23-7BB2-45F9-AF3E-9965A6E94D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5110-86FF-43EF-A253-AA6C32A2243D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7C23-7BB2-45F9-AF3E-9965A6E94D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5110-86FF-43EF-A253-AA6C32A2243D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7C23-7BB2-45F9-AF3E-9965A6E94D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5110-86FF-43EF-A253-AA6C32A2243D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7C23-7BB2-45F9-AF3E-9965A6E94D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5110-86FF-43EF-A253-AA6C32A2243D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7C23-7BB2-45F9-AF3E-9965A6E94D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5110-86FF-43EF-A253-AA6C32A2243D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7C23-7BB2-45F9-AF3E-9965A6E94D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5110-86FF-43EF-A253-AA6C32A2243D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7C23-7BB2-45F9-AF3E-9965A6E94D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5110-86FF-43EF-A253-AA6C32A2243D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7C23-7BB2-45F9-AF3E-9965A6E94D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5110-86FF-43EF-A253-AA6C32A2243D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7C23-7BB2-45F9-AF3E-9965A6E94D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5110-86FF-43EF-A253-AA6C32A2243D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7C23-7BB2-45F9-AF3E-9965A6E94D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5110-86FF-43EF-A253-AA6C32A2243D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7C23-7BB2-45F9-AF3E-9965A6E94D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45110-86FF-43EF-A253-AA6C32A2243D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87C23-7BB2-45F9-AF3E-9965A6E94D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asis-open.org/dita/v1.2/os/spec/common/reference2.html" TargetMode="External"/><Relationship Id="rId2" Type="http://schemas.openxmlformats.org/officeDocument/2006/relationships/hyperlink" Target="http://docs.oasis-open.org/dita/v1.2/spec/DITA1.2-spec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achewood.com/index.php?date=10012001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theoatmeal.com/comics/coffee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96336" y="5085184"/>
            <a:ext cx="1090464" cy="1040979"/>
          </a:xfrm>
          <a:prstGeom prst="rect">
            <a:avLst/>
          </a:prstGeom>
          <a:solidFill>
            <a:srgbClr val="00B0F0">
              <a:alpha val="2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sz="6000" b="1" dirty="0" err="1"/>
              <a:t>Rakenteinen</a:t>
            </a:r>
            <a:r>
              <a:rPr lang="fi-FI" sz="6000" b="1" dirty="0"/>
              <a:t> dokumentaatio ja DITA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15.11.2016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0319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DITA Task – Lopuksi huomaat että...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Jos työvaiheen lopputulos halutaan kertoa käyttäjälle, lopputulos voidaan kertoa </a:t>
            </a:r>
            <a:r>
              <a:rPr lang="fi-FI" b="1" dirty="0"/>
              <a:t>stepresult</a:t>
            </a:r>
            <a:r>
              <a:rPr lang="fi-FI" dirty="0"/>
              <a:t>-elementissä:</a:t>
            </a:r>
          </a:p>
          <a:p>
            <a:pPr marL="857250" lvl="2" indent="0">
              <a:buNone/>
            </a:pPr>
            <a:r>
              <a:rPr lang="fi-FI" sz="2000" b="1" dirty="0"/>
              <a:t>&lt;</a:t>
            </a:r>
            <a:r>
              <a:rPr lang="fi-FI" sz="2000" b="1" dirty="0" err="1"/>
              <a:t>cmd</a:t>
            </a:r>
            <a:r>
              <a:rPr lang="fi-FI" sz="2000" b="1" dirty="0"/>
              <a:t>&gt;</a:t>
            </a:r>
            <a:r>
              <a:rPr lang="fi-FI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Click</a:t>
            </a: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Search</a:t>
            </a:r>
            <a:r>
              <a:rPr lang="fi-FI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i-FI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Replace</a:t>
            </a: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fi-FI" sz="2000" b="1" dirty="0"/>
              <a:t>&lt;/</a:t>
            </a:r>
            <a:r>
              <a:rPr lang="fi-FI" sz="2000" b="1" dirty="0" err="1"/>
              <a:t>cmd</a:t>
            </a:r>
            <a:r>
              <a:rPr lang="fi-FI" sz="2000" b="1" dirty="0"/>
              <a:t>&gt;</a:t>
            </a:r>
            <a:endParaRPr lang="fi-FI" sz="2000" b="1" i="1" dirty="0"/>
          </a:p>
          <a:p>
            <a:pPr marL="857250" lvl="2" indent="0">
              <a:buNone/>
            </a:pPr>
            <a:r>
              <a:rPr lang="fi-FI" sz="2000" b="1" dirty="0"/>
              <a:t>&lt;stepresult&gt;</a:t>
            </a: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fi-FI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Search and Replace</a:t>
            </a: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window opens.</a:t>
            </a:r>
            <a:r>
              <a:rPr lang="fi-FI" sz="2000" b="1" dirty="0"/>
              <a:t>&lt;/stepresult&gt;</a:t>
            </a:r>
            <a:endParaRPr lang="fi-FI" sz="2000" i="1" dirty="0"/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Myös</a:t>
            </a:r>
            <a:r>
              <a:rPr lang="fi-FI" b="1" dirty="0"/>
              <a:t> stepresult</a:t>
            </a:r>
            <a:r>
              <a:rPr lang="fi-FI" dirty="0"/>
              <a:t>-elementti voi sisältää DITAn peruselementtejä, kuten tekstikappaleita, listoja, taulukoita ja korostuksia.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801708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DITA Task - Sanavarastosta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b="1" dirty="0"/>
              <a:t>info</a:t>
            </a:r>
            <a:r>
              <a:rPr lang="fi-FI" dirty="0"/>
              <a:t>-, </a:t>
            </a:r>
            <a:r>
              <a:rPr lang="fi-FI" b="1" dirty="0"/>
              <a:t>stepxmp</a:t>
            </a:r>
            <a:r>
              <a:rPr lang="fi-FI" dirty="0"/>
              <a:t>- ja </a:t>
            </a:r>
            <a:r>
              <a:rPr lang="fi-FI" b="1" dirty="0"/>
              <a:t>stepresult</a:t>
            </a:r>
            <a:r>
              <a:rPr lang="fi-FI" dirty="0"/>
              <a:t>-elementit näkyvät valmiissa tekstissä usein samanlaisina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Jos yritys kokee, ettei tämän lisätiedon semanttinen erottelu ole tarpeellista, ja haluaa rajata käytettyjen elementtien määrää, samat tiedot voi esittää pelkästään esim. </a:t>
            </a:r>
            <a:r>
              <a:rPr lang="fi-FI" b="1" dirty="0"/>
              <a:t>info</a:t>
            </a:r>
            <a:r>
              <a:rPr lang="fi-FI" dirty="0"/>
              <a:t>-elementin avulla.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186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Rounded Rectangle 3"/>
          <p:cNvSpPr/>
          <p:nvPr/>
        </p:nvSpPr>
        <p:spPr>
          <a:xfrm>
            <a:off x="457200" y="1772816"/>
            <a:ext cx="8229600" cy="41764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Laadi ohjemoduuli, jossa käyttäjälle kerrotaan kuinka kahvia keitetään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Jos ohjeessa on sellaisia työvaiheita, joiden lopputulos olisi hyvä kertoa käyttäjälle, kerro nämä sopivassa elementissä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Lisää ohjeeseen huomautus siitä, että valmis kahvi saattaa olla kuumaa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57200" y="260648"/>
            <a:ext cx="8229600" cy="1143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000" b="1" dirty="0"/>
              <a:t>DITA </a:t>
            </a:r>
            <a:r>
              <a:rPr lang="fi-FI" sz="4000" b="1" dirty="0" err="1"/>
              <a:t>Topic</a:t>
            </a:r>
            <a:r>
              <a:rPr lang="fi-FI" sz="4000" b="1" dirty="0"/>
              <a:t>: </a:t>
            </a:r>
            <a:r>
              <a:rPr lang="fi-FI" sz="4000" b="1" dirty="0" err="1"/>
              <a:t>Task</a:t>
            </a:r>
            <a:r>
              <a:rPr lang="fi-FI" sz="4000" b="1" dirty="0"/>
              <a:t>-moduuli</a:t>
            </a:r>
            <a:endParaRPr lang="fi-FI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2148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DITA </a:t>
            </a:r>
            <a:r>
              <a:rPr lang="fi-FI" b="1" dirty="0" err="1"/>
              <a:t>Task</a:t>
            </a:r>
            <a:r>
              <a:rPr lang="fi-FI" b="1" dirty="0"/>
              <a:t> – Työvaiheiden erottelu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Jos jokin työvaiheen onnistunut suorittaminen vaatii useamman, pienemmän työvaiheen, nämä työvaiheet voi listata </a:t>
            </a:r>
            <a:r>
              <a:rPr lang="fi-FI" b="1" dirty="0" err="1"/>
              <a:t>substeps</a:t>
            </a:r>
            <a:r>
              <a:rPr lang="fi-FI" dirty="0" err="1"/>
              <a:t>-elementin</a:t>
            </a:r>
            <a:r>
              <a:rPr lang="fi-FI" dirty="0"/>
              <a:t> sisällä </a:t>
            </a:r>
            <a:r>
              <a:rPr lang="fi-FI" b="1" dirty="0" err="1"/>
              <a:t>substep</a:t>
            </a:r>
            <a:r>
              <a:rPr lang="fi-FI" dirty="0" err="1"/>
              <a:t>-elementeissä</a:t>
            </a:r>
            <a:r>
              <a:rPr lang="fi-FI" dirty="0"/>
              <a:t>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Kuten </a:t>
            </a:r>
            <a:r>
              <a:rPr lang="fi-FI" b="1" dirty="0"/>
              <a:t>step</a:t>
            </a:r>
            <a:r>
              <a:rPr lang="fi-FI" dirty="0"/>
              <a:t>, myös </a:t>
            </a:r>
            <a:r>
              <a:rPr lang="fi-FI" b="1" dirty="0"/>
              <a:t>substep </a:t>
            </a:r>
            <a:r>
              <a:rPr lang="fi-FI" dirty="0"/>
              <a:t>koostuu pakollisesta </a:t>
            </a:r>
            <a:r>
              <a:rPr lang="fi-FI" b="1" dirty="0"/>
              <a:t>cmd</a:t>
            </a:r>
            <a:r>
              <a:rPr lang="fi-FI" dirty="0"/>
              <a:t>-elementistä ja lisätietoa antavista elementeistä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999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DITA </a:t>
            </a:r>
            <a:r>
              <a:rPr lang="fi-FI" b="1" dirty="0" err="1"/>
              <a:t>Task</a:t>
            </a:r>
            <a:r>
              <a:rPr lang="fi-FI" b="1" dirty="0"/>
              <a:t> – Työvaiheiden erottelu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&lt;step&gt;</a:t>
            </a:r>
            <a:br>
              <a:rPr lang="en-GB" b="1" dirty="0"/>
            </a:br>
            <a:r>
              <a:rPr lang="en-GB" b="1" dirty="0"/>
              <a:t>    &lt;</a:t>
            </a:r>
            <a:r>
              <a:rPr lang="en-GB" b="1" dirty="0" err="1"/>
              <a:t>cmd</a:t>
            </a:r>
            <a:r>
              <a:rPr lang="en-GB" b="1" dirty="0"/>
              <a:t>&gt;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Maksa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ostoksesi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en-GB" b="1" dirty="0"/>
              <a:t>&lt;/</a:t>
            </a:r>
            <a:r>
              <a:rPr lang="en-GB" b="1" dirty="0" err="1"/>
              <a:t>cmd</a:t>
            </a:r>
            <a:r>
              <a:rPr lang="en-GB" b="1" dirty="0"/>
              <a:t>&gt;</a:t>
            </a:r>
            <a:br>
              <a:rPr lang="en-GB" b="1" dirty="0"/>
            </a:br>
            <a:r>
              <a:rPr lang="en-GB" b="1" dirty="0"/>
              <a:t>    &lt;</a:t>
            </a:r>
            <a:r>
              <a:rPr lang="en-GB" b="1" dirty="0" err="1"/>
              <a:t>substeps</a:t>
            </a:r>
            <a:r>
              <a:rPr lang="en-GB" b="1" dirty="0"/>
              <a:t>&gt;</a:t>
            </a:r>
            <a:br>
              <a:rPr lang="en-GB" b="1" dirty="0"/>
            </a:br>
            <a:r>
              <a:rPr lang="en-GB" b="1" dirty="0"/>
              <a:t>        &lt;</a:t>
            </a:r>
            <a:r>
              <a:rPr lang="en-GB" b="1" dirty="0" err="1"/>
              <a:t>substep</a:t>
            </a:r>
            <a:r>
              <a:rPr lang="en-GB" b="1" dirty="0"/>
              <a:t>&gt;</a:t>
            </a:r>
            <a:br>
              <a:rPr lang="en-GB" b="1" dirty="0"/>
            </a:br>
            <a:r>
              <a:rPr lang="en-GB" b="1" dirty="0"/>
              <a:t>            &lt;</a:t>
            </a:r>
            <a:r>
              <a:rPr lang="en-GB" b="1" dirty="0" err="1"/>
              <a:t>cmd</a:t>
            </a:r>
            <a:r>
              <a:rPr lang="en-GB" b="1" dirty="0"/>
              <a:t>&gt;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Syötä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pankkikorttisi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kortinlukijaan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en-GB" b="1" dirty="0"/>
              <a:t>&lt;/</a:t>
            </a:r>
            <a:r>
              <a:rPr lang="en-GB" b="1" dirty="0" err="1"/>
              <a:t>cmd</a:t>
            </a:r>
            <a:r>
              <a:rPr lang="en-GB" b="1" dirty="0"/>
              <a:t>&gt;</a:t>
            </a:r>
            <a:br>
              <a:rPr lang="en-GB" b="1" dirty="0"/>
            </a:br>
            <a:r>
              <a:rPr lang="en-GB" b="1" dirty="0"/>
              <a:t>        &lt;/</a:t>
            </a:r>
            <a:r>
              <a:rPr lang="en-GB" b="1" dirty="0" err="1"/>
              <a:t>substep</a:t>
            </a:r>
            <a:r>
              <a:rPr lang="en-GB" b="1" dirty="0"/>
              <a:t>&gt;</a:t>
            </a:r>
            <a:br>
              <a:rPr lang="en-GB" b="1" dirty="0"/>
            </a:br>
            <a:r>
              <a:rPr lang="en-GB" b="1" dirty="0"/>
              <a:t>        &lt;</a:t>
            </a:r>
            <a:r>
              <a:rPr lang="en-GB" b="1" dirty="0" err="1"/>
              <a:t>substep</a:t>
            </a:r>
            <a:r>
              <a:rPr lang="en-GB" b="1" dirty="0"/>
              <a:t>&gt;</a:t>
            </a:r>
            <a:br>
              <a:rPr lang="en-GB" b="1" dirty="0"/>
            </a:br>
            <a:r>
              <a:rPr lang="en-GB" b="1" dirty="0"/>
              <a:t>            &lt;</a:t>
            </a:r>
            <a:r>
              <a:rPr lang="en-GB" b="1" dirty="0" err="1"/>
              <a:t>cmd</a:t>
            </a:r>
            <a:r>
              <a:rPr lang="en-GB" b="1" dirty="0"/>
              <a:t>&gt;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Valitse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maksutapa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en-GB" b="1" dirty="0"/>
              <a:t>&lt;/</a:t>
            </a:r>
            <a:r>
              <a:rPr lang="en-GB" b="1" dirty="0" err="1"/>
              <a:t>cmd</a:t>
            </a:r>
            <a:r>
              <a:rPr lang="en-GB" b="1" dirty="0"/>
              <a:t>&gt;</a:t>
            </a:r>
          </a:p>
          <a:p>
            <a:pPr marL="0" indent="0">
              <a:buNone/>
            </a:pPr>
            <a:r>
              <a:rPr lang="en-GB" b="1" dirty="0"/>
              <a:t>            &lt;info&gt;</a:t>
            </a:r>
            <a:r>
              <a:rPr lang="en-GB" sz="3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Jos </a:t>
            </a:r>
            <a:r>
              <a:rPr lang="en-GB" sz="3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sinulla</a:t>
            </a:r>
            <a:r>
              <a:rPr lang="en-GB" sz="3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on credit/debit –</a:t>
            </a:r>
            <a:r>
              <a:rPr lang="en-GB" sz="3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yhdistelmäkortti</a:t>
            </a:r>
            <a:r>
              <a:rPr lang="en-GB" sz="3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sz="3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voit</a:t>
            </a:r>
            <a:r>
              <a:rPr lang="en-GB" sz="3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3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valita</a:t>
            </a:r>
            <a:r>
              <a:rPr lang="en-GB" sz="3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3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maksatko</a:t>
            </a:r>
            <a:r>
              <a:rPr lang="en-GB" sz="3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3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kortin</a:t>
            </a:r>
            <a:r>
              <a:rPr lang="en-GB" sz="3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3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pankki</a:t>
            </a:r>
            <a:r>
              <a:rPr lang="en-GB" sz="3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en-GB" sz="3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vai</a:t>
            </a:r>
            <a:r>
              <a:rPr lang="en-GB" sz="3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3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luottopuolella</a:t>
            </a:r>
            <a:r>
              <a:rPr lang="en-GB" sz="3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en-GB" b="1" dirty="0"/>
              <a:t>&lt;/info&gt;</a:t>
            </a:r>
            <a:br>
              <a:rPr lang="en-GB" b="1" dirty="0"/>
            </a:br>
            <a:r>
              <a:rPr lang="en-GB" b="1" dirty="0"/>
              <a:t>            &lt;/</a:t>
            </a:r>
            <a:r>
              <a:rPr lang="en-GB" b="1" dirty="0" err="1"/>
              <a:t>substep</a:t>
            </a:r>
            <a:r>
              <a:rPr lang="en-GB" b="1" dirty="0"/>
              <a:t>&gt;</a:t>
            </a:r>
          </a:p>
          <a:p>
            <a:pPr marL="0" indent="0">
              <a:buNone/>
            </a:pPr>
            <a:r>
              <a:rPr lang="en-GB" b="1" dirty="0"/>
              <a:t>            …</a:t>
            </a:r>
            <a:br>
              <a:rPr lang="en-GB" b="1" dirty="0"/>
            </a:br>
            <a:r>
              <a:rPr lang="en-GB" b="1" dirty="0"/>
              <a:t>        &lt;/</a:t>
            </a:r>
            <a:r>
              <a:rPr lang="en-GB" b="1" dirty="0" err="1"/>
              <a:t>substeps</a:t>
            </a:r>
            <a:r>
              <a:rPr lang="en-GB" b="1" dirty="0"/>
              <a:t>&gt;</a:t>
            </a:r>
            <a:br>
              <a:rPr lang="en-GB" b="1" dirty="0"/>
            </a:br>
            <a:r>
              <a:rPr lang="en-GB" b="1" dirty="0"/>
              <a:t>&lt;/step&gt;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592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DITA </a:t>
            </a:r>
            <a:r>
              <a:rPr lang="fi-FI" b="1" dirty="0" err="1"/>
              <a:t>Task</a:t>
            </a:r>
            <a:r>
              <a:rPr lang="fi-FI" b="1" dirty="0"/>
              <a:t> – Työvaiheiden erottelu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Työvaiheita on mahdollista jaotella väliotsikoiden alle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Väliotsikon voi luoda </a:t>
            </a:r>
            <a:r>
              <a:rPr lang="fi-FI" b="1" dirty="0" err="1"/>
              <a:t>stepsection</a:t>
            </a:r>
            <a:r>
              <a:rPr lang="fi-FI" dirty="0"/>
              <a:t>-elementin avulla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b="1" dirty="0"/>
              <a:t>stepsection</a:t>
            </a:r>
            <a:r>
              <a:rPr lang="fi-FI" dirty="0"/>
              <a:t> toimii </a:t>
            </a:r>
            <a:r>
              <a:rPr lang="fi-FI" b="1" dirty="0"/>
              <a:t>title</a:t>
            </a:r>
            <a:r>
              <a:rPr lang="fi-FI" dirty="0"/>
              <a:t>-elementin tavoin ja voi sisältää lyhyen otsikon, tai esim. huomauttaa käyttäjää siitä että seuraavat työvaiheet ovat erityisen</a:t>
            </a:r>
            <a:r>
              <a:rPr lang="fi-FI" b="1" dirty="0"/>
              <a:t> </a:t>
            </a:r>
            <a:r>
              <a:rPr lang="fi-FI" dirty="0"/>
              <a:t>tärkeitä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28831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DITA Task – työvaiheiden erottelu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/>
              <a:t>&lt;steps&gt;</a:t>
            </a:r>
            <a:br>
              <a:rPr lang="en-GB" sz="1800" dirty="0"/>
            </a:br>
            <a:r>
              <a:rPr lang="en-GB" sz="1800" dirty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&lt;</a:t>
            </a:r>
            <a:r>
              <a:rPr lang="en-GB" sz="1800" b="1" dirty="0" err="1">
                <a:solidFill>
                  <a:schemeClr val="accent6">
                    <a:lumMod val="75000"/>
                  </a:schemeClr>
                </a:solidFill>
              </a:rPr>
              <a:t>stepsection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&gt;</a:t>
            </a:r>
            <a:r>
              <a:rPr lang="en-GB" sz="1800" dirty="0" err="1">
                <a:solidFill>
                  <a:schemeClr val="accent6">
                    <a:lumMod val="75000"/>
                  </a:schemeClr>
                </a:solidFill>
              </a:rPr>
              <a:t>Esivalmistelut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&lt;/</a:t>
            </a:r>
            <a:r>
              <a:rPr lang="en-GB" sz="1800" b="1" dirty="0" err="1">
                <a:solidFill>
                  <a:schemeClr val="accent6">
                    <a:lumMod val="75000"/>
                  </a:schemeClr>
                </a:solidFill>
              </a:rPr>
              <a:t>stepsection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&gt;</a:t>
            </a:r>
            <a:br>
              <a:rPr lang="en-GB" sz="1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1800" dirty="0"/>
              <a:t>    </a:t>
            </a:r>
            <a:r>
              <a:rPr lang="en-GB" sz="1800" b="1" dirty="0"/>
              <a:t>&lt;step&gt;</a:t>
            </a:r>
            <a:br>
              <a:rPr lang="en-GB" sz="1800" dirty="0"/>
            </a:br>
            <a:r>
              <a:rPr lang="en-GB" sz="1800" dirty="0"/>
              <a:t>        </a:t>
            </a:r>
            <a:r>
              <a:rPr lang="en-GB" sz="1800" b="1" dirty="0"/>
              <a:t>&lt;</a:t>
            </a:r>
            <a:r>
              <a:rPr lang="en-GB" sz="1800" b="1" dirty="0" err="1"/>
              <a:t>cmd</a:t>
            </a:r>
            <a:r>
              <a:rPr lang="en-GB" sz="1800" b="1" dirty="0"/>
              <a:t>&gt;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Osta</a:t>
            </a:r>
            <a:r>
              <a:rPr lang="en-GB" sz="1800" dirty="0"/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perkolaattori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en-GB" sz="1800" b="1" dirty="0"/>
              <a:t>&lt;/</a:t>
            </a:r>
            <a:r>
              <a:rPr lang="en-GB" sz="1800" b="1" dirty="0" err="1"/>
              <a:t>cmd</a:t>
            </a:r>
            <a:r>
              <a:rPr lang="en-GB" sz="1800" b="1" dirty="0"/>
              <a:t>&gt;</a:t>
            </a:r>
            <a:br>
              <a:rPr lang="en-GB" sz="1800" dirty="0"/>
            </a:br>
            <a:r>
              <a:rPr lang="en-GB" sz="1800" b="1" dirty="0"/>
              <a:t>    &lt;/step&gt;</a:t>
            </a:r>
            <a:br>
              <a:rPr lang="en-GB" sz="1800" dirty="0"/>
            </a:br>
            <a:r>
              <a:rPr lang="en-GB" sz="1800" b="1" dirty="0"/>
              <a:t>    &lt;step&gt;</a:t>
            </a:r>
            <a:br>
              <a:rPr lang="en-GB" sz="1800" b="1" dirty="0"/>
            </a:br>
            <a:r>
              <a:rPr lang="en-GB" sz="1800" dirty="0"/>
              <a:t>        </a:t>
            </a:r>
            <a:r>
              <a:rPr lang="en-GB" sz="1800" b="1" dirty="0"/>
              <a:t>&lt;</a:t>
            </a:r>
            <a:r>
              <a:rPr lang="en-GB" sz="1800" b="1" dirty="0" err="1"/>
              <a:t>cmd</a:t>
            </a:r>
            <a:r>
              <a:rPr lang="en-GB" sz="1800" b="1" dirty="0"/>
              <a:t>&gt;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Osta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kahvia</a:t>
            </a:r>
            <a:r>
              <a:rPr lang="en-GB" sz="1800" dirty="0"/>
              <a:t>.</a:t>
            </a:r>
            <a:r>
              <a:rPr lang="en-GB" sz="1800" b="1" dirty="0"/>
              <a:t>&lt;/</a:t>
            </a:r>
            <a:r>
              <a:rPr lang="en-GB" sz="1800" b="1" dirty="0" err="1"/>
              <a:t>cmd</a:t>
            </a:r>
            <a:r>
              <a:rPr lang="en-GB" sz="1800" b="1" dirty="0"/>
              <a:t>&gt;</a:t>
            </a:r>
            <a:br>
              <a:rPr lang="en-GB" sz="1800" dirty="0"/>
            </a:br>
            <a:r>
              <a:rPr lang="en-GB" sz="1800" b="1" dirty="0"/>
              <a:t>    &lt;/step&gt;</a:t>
            </a:r>
            <a:br>
              <a:rPr lang="en-GB" sz="1800" dirty="0"/>
            </a:br>
            <a:r>
              <a:rPr lang="en-GB" sz="1800" dirty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&lt;</a:t>
            </a:r>
            <a:r>
              <a:rPr lang="en-GB" sz="1800" b="1" dirty="0" err="1">
                <a:solidFill>
                  <a:schemeClr val="accent6">
                    <a:lumMod val="75000"/>
                  </a:schemeClr>
                </a:solidFill>
              </a:rPr>
              <a:t>stepsection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&gt;</a:t>
            </a:r>
            <a:r>
              <a:rPr lang="en-GB" sz="1800" dirty="0" err="1">
                <a:solidFill>
                  <a:schemeClr val="accent6">
                    <a:lumMod val="75000"/>
                  </a:schemeClr>
                </a:solidFill>
              </a:rPr>
              <a:t>Varsinainen</a:t>
            </a:r>
            <a:r>
              <a:rPr lang="en-GB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accent6">
                    <a:lumMod val="75000"/>
                  </a:schemeClr>
                </a:solidFill>
              </a:rPr>
              <a:t>prosessi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&lt;/</a:t>
            </a:r>
            <a:r>
              <a:rPr lang="en-GB" sz="1800" b="1" dirty="0" err="1">
                <a:solidFill>
                  <a:schemeClr val="accent6">
                    <a:lumMod val="75000"/>
                  </a:schemeClr>
                </a:solidFill>
              </a:rPr>
              <a:t>stepsection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&gt;</a:t>
            </a:r>
            <a:br>
              <a:rPr lang="en-GB" sz="1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1800" b="1" dirty="0"/>
              <a:t>    &lt;step&gt;</a:t>
            </a:r>
            <a:br>
              <a:rPr lang="en-GB" sz="1800" dirty="0"/>
            </a:br>
            <a:r>
              <a:rPr lang="en-GB" sz="1800" b="1" dirty="0"/>
              <a:t>        &lt;</a:t>
            </a:r>
            <a:r>
              <a:rPr lang="en-GB" sz="1800" b="1" dirty="0" err="1"/>
              <a:t>cmd</a:t>
            </a:r>
            <a:r>
              <a:rPr lang="en-GB" sz="1800" b="1" dirty="0"/>
              <a:t>&gt;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Tarkista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ettei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perkolaattorin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vesisäiliössä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ole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kalaa</a:t>
            </a:r>
            <a:r>
              <a:rPr lang="en-GB" sz="1800" dirty="0"/>
              <a:t>.</a:t>
            </a:r>
            <a:r>
              <a:rPr lang="en-GB" sz="1800" b="1" dirty="0"/>
              <a:t>&lt;/</a:t>
            </a:r>
            <a:r>
              <a:rPr lang="en-GB" sz="1800" b="1" dirty="0" err="1"/>
              <a:t>cmd</a:t>
            </a:r>
            <a:r>
              <a:rPr lang="en-GB" sz="1800" b="1" dirty="0"/>
              <a:t>&gt;</a:t>
            </a:r>
            <a:br>
              <a:rPr lang="en-GB" sz="1800" dirty="0"/>
            </a:br>
            <a:r>
              <a:rPr lang="en-GB" sz="1800" b="1" dirty="0"/>
              <a:t>    &lt;/step&gt;</a:t>
            </a:r>
            <a:br>
              <a:rPr lang="en-GB" sz="1800" b="1" dirty="0"/>
            </a:br>
            <a:r>
              <a:rPr lang="en-GB" sz="1800" b="1" dirty="0"/>
              <a:t>    &lt;step&gt;</a:t>
            </a:r>
            <a:br>
              <a:rPr lang="en-GB" sz="1800" dirty="0"/>
            </a:br>
            <a:r>
              <a:rPr lang="en-GB" sz="1800" dirty="0"/>
              <a:t>        </a:t>
            </a:r>
            <a:r>
              <a:rPr lang="en-GB" sz="1800" b="1" dirty="0"/>
              <a:t>&lt;</a:t>
            </a:r>
            <a:r>
              <a:rPr lang="en-GB" sz="1800" b="1" dirty="0" err="1"/>
              <a:t>cmd</a:t>
            </a:r>
            <a:r>
              <a:rPr lang="en-GB" sz="1800" b="1" dirty="0"/>
              <a:t>&gt;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Annostele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kahvia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vesisäiliön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päällä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olevaan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siivilään</a:t>
            </a:r>
            <a:r>
              <a:rPr lang="en-GB" sz="1800" dirty="0"/>
              <a:t>.</a:t>
            </a:r>
            <a:r>
              <a:rPr lang="en-GB" sz="1800" b="1" dirty="0"/>
              <a:t>&lt;/</a:t>
            </a:r>
            <a:r>
              <a:rPr lang="en-GB" sz="1800" b="1" dirty="0" err="1"/>
              <a:t>cmd</a:t>
            </a:r>
            <a:r>
              <a:rPr lang="en-GB" sz="1800" b="1" dirty="0"/>
              <a:t>&gt;</a:t>
            </a:r>
            <a:br>
              <a:rPr lang="en-GB" sz="1800" dirty="0"/>
            </a:br>
            <a:r>
              <a:rPr lang="en-GB" sz="1800" b="1" dirty="0"/>
              <a:t>    &lt;/step&gt;</a:t>
            </a:r>
            <a:br>
              <a:rPr lang="en-GB" sz="1800" b="1" dirty="0"/>
            </a:br>
            <a:r>
              <a:rPr lang="en-GB" sz="1800" b="1" dirty="0"/>
              <a:t>&lt;/steps&gt;</a:t>
            </a:r>
          </a:p>
        </p:txBody>
      </p:sp>
    </p:spTree>
    <p:extLst>
      <p:ext uri="{BB962C8B-B14F-4D97-AF65-F5344CB8AC3E}">
        <p14:creationId xmlns:p14="http://schemas.microsoft.com/office/powerpoint/2010/main" val="1031398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800" b="1" dirty="0"/>
              <a:t>DITA </a:t>
            </a:r>
            <a:r>
              <a:rPr lang="fi-FI" sz="3800" b="1" dirty="0" err="1"/>
              <a:t>Task</a:t>
            </a:r>
            <a:r>
              <a:rPr lang="fi-FI" sz="3800" b="1" dirty="0"/>
              <a:t> – vaihtoehtojen esittäminen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Jos käyttäjä voi suorittaa jonkin työvaiheen usealla eri tavalla, vaihtoehtoiset suoritustavat voi kirjoittaa </a:t>
            </a:r>
            <a:r>
              <a:rPr lang="fi-FI" b="1" dirty="0" err="1"/>
              <a:t>choices</a:t>
            </a:r>
            <a:r>
              <a:rPr lang="fi-FI" dirty="0"/>
              <a:t>-elementin alle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Varsinaiset vaihtoehdot kirjoitetaan </a:t>
            </a:r>
            <a:r>
              <a:rPr lang="fi-FI" b="1" dirty="0"/>
              <a:t>choice</a:t>
            </a:r>
            <a:r>
              <a:rPr lang="fi-FI" dirty="0"/>
              <a:t>-elementteihin </a:t>
            </a:r>
            <a:r>
              <a:rPr lang="fi-FI" b="1" dirty="0"/>
              <a:t>choices</a:t>
            </a:r>
            <a:r>
              <a:rPr lang="fi-FI" dirty="0"/>
              <a:t>-elementin alle.</a:t>
            </a:r>
          </a:p>
        </p:txBody>
      </p:sp>
    </p:spTree>
    <p:extLst>
      <p:ext uri="{BB962C8B-B14F-4D97-AF65-F5344CB8AC3E}">
        <p14:creationId xmlns:p14="http://schemas.microsoft.com/office/powerpoint/2010/main" val="3153382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800" b="1" dirty="0"/>
              <a:t>DITA </a:t>
            </a:r>
            <a:r>
              <a:rPr lang="fi-FI" sz="3800" b="1" dirty="0" err="1"/>
              <a:t>Task</a:t>
            </a:r>
            <a:r>
              <a:rPr lang="fi-FI" sz="3800" b="1" dirty="0"/>
              <a:t> – vaihtoehtojen esittäminen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b="1" dirty="0"/>
              <a:t>&lt;step&gt;</a:t>
            </a:r>
            <a:br>
              <a:rPr lang="en-GB" sz="2200" b="1" dirty="0"/>
            </a:br>
            <a:r>
              <a:rPr lang="en-GB" sz="2200" b="1" dirty="0"/>
              <a:t>    &lt;</a:t>
            </a:r>
            <a:r>
              <a:rPr lang="en-GB" sz="2200" b="1" dirty="0" err="1"/>
              <a:t>cmd</a:t>
            </a:r>
            <a:r>
              <a:rPr lang="en-GB" sz="2200" b="1" dirty="0"/>
              <a:t>&gt;</a:t>
            </a:r>
            <a:r>
              <a:rPr lang="en-GB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Avaa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ovi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en-GB" sz="2200" b="1" dirty="0"/>
              <a:t>&lt;/</a:t>
            </a:r>
            <a:r>
              <a:rPr lang="en-GB" sz="2200" b="1" dirty="0" err="1"/>
              <a:t>cmd</a:t>
            </a:r>
            <a:r>
              <a:rPr lang="en-GB" sz="2200" b="1" dirty="0"/>
              <a:t>&gt;</a:t>
            </a:r>
            <a:br>
              <a:rPr lang="en-GB" sz="2200" b="1" dirty="0"/>
            </a:br>
            <a:r>
              <a:rPr lang="en-GB" sz="2200" b="1" dirty="0"/>
              <a:t>    &lt;choices&gt;</a:t>
            </a:r>
            <a:br>
              <a:rPr lang="en-GB" sz="2200" b="1" dirty="0"/>
            </a:br>
            <a:r>
              <a:rPr lang="en-GB" sz="2200" b="1" dirty="0"/>
              <a:t>        &lt;choice&gt;</a:t>
            </a:r>
            <a:r>
              <a:rPr lang="en-GB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Laita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avain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avaimenreikään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ja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käännä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avainta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en-GB" sz="2200" b="1" dirty="0"/>
              <a:t>&lt;/choice&gt;</a:t>
            </a:r>
            <a:br>
              <a:rPr lang="en-GB" sz="2200" b="1" dirty="0"/>
            </a:br>
            <a:r>
              <a:rPr lang="en-GB" sz="2200" b="1" dirty="0"/>
              <a:t>        &lt;choice&gt;</a:t>
            </a:r>
            <a:r>
              <a:rPr lang="en-GB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Potkaise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ovi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saranoiltaan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en-GB" sz="2200" b="1" dirty="0"/>
              <a:t>&lt;/choice&gt;</a:t>
            </a:r>
            <a:br>
              <a:rPr lang="en-GB" sz="2200" b="1" dirty="0"/>
            </a:br>
            <a:r>
              <a:rPr lang="en-GB" sz="2200" b="1" dirty="0"/>
              <a:t>        &lt;choice&gt;</a:t>
            </a:r>
            <a:r>
              <a:rPr lang="en-GB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Soita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ovikelloa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ja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odota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että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joku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avaa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oven.</a:t>
            </a:r>
            <a:r>
              <a:rPr lang="en-GB" sz="2200" b="1" dirty="0"/>
              <a:t>&lt;/choice&gt;</a:t>
            </a:r>
            <a:br>
              <a:rPr lang="en-GB" sz="2200" b="1" dirty="0"/>
            </a:br>
            <a:r>
              <a:rPr lang="en-GB" sz="2200" b="1" dirty="0"/>
              <a:t>    &lt;/choices&gt;</a:t>
            </a:r>
            <a:br>
              <a:rPr lang="en-GB" sz="2200" b="1" dirty="0"/>
            </a:br>
            <a:r>
              <a:rPr lang="en-GB" sz="2200" b="1" dirty="0"/>
              <a:t>&lt;/step&gt;</a:t>
            </a:r>
            <a:endParaRPr lang="fi-FI" sz="2200" b="1" dirty="0"/>
          </a:p>
        </p:txBody>
      </p:sp>
    </p:spTree>
    <p:extLst>
      <p:ext uri="{BB962C8B-B14F-4D97-AF65-F5344CB8AC3E}">
        <p14:creationId xmlns:p14="http://schemas.microsoft.com/office/powerpoint/2010/main" val="695819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DITA </a:t>
            </a:r>
            <a:r>
              <a:rPr lang="fi-FI" b="1" dirty="0" err="1"/>
              <a:t>Task</a:t>
            </a:r>
            <a:r>
              <a:rPr lang="fi-FI" b="1" dirty="0"/>
              <a:t> - nyt kävi näin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Koko tehtävän lopputuloksen voi käyttäjälle kertoa </a:t>
            </a:r>
            <a:r>
              <a:rPr lang="fi-FI" b="1" dirty="0" err="1"/>
              <a:t>result</a:t>
            </a:r>
            <a:r>
              <a:rPr lang="fi-FI" b="1" dirty="0"/>
              <a:t>-</a:t>
            </a:r>
            <a:r>
              <a:rPr lang="fi-FI" dirty="0"/>
              <a:t>elementin alla. result-elementin alla voi käyttää useimpia tavallisia DITA-elementtejä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Jos käyttäjän on tehtävä jotain sen jälkeen kun hän on suorittanut moduulissa kuvatun tehtävän, kerrotaan käyttäjälle tästä </a:t>
            </a:r>
            <a:r>
              <a:rPr lang="fi-FI" b="1" dirty="0" err="1"/>
              <a:t>postreq</a:t>
            </a:r>
            <a:r>
              <a:rPr lang="fi-FI" dirty="0" err="1"/>
              <a:t>-elementissä</a:t>
            </a:r>
            <a:endParaRPr lang="fi-FI" dirty="0"/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 err="1"/>
              <a:t>postreq-osiossa</a:t>
            </a:r>
            <a:r>
              <a:rPr lang="fi-FI" dirty="0"/>
              <a:t> voidaan joko kertoa käyttäjälle mitä tämän tulee tehdä, tai osioon voi lisätä linkkejä toisiin moduuleihin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941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Task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 err="1"/>
              <a:t>Task-moduulityyppi</a:t>
            </a:r>
            <a:r>
              <a:rPr lang="fi-FI" sz="2400" dirty="0"/>
              <a:t> on rakenteeltaan rajatuin </a:t>
            </a:r>
            <a:r>
              <a:rPr lang="fi-FI" sz="2400" dirty="0" err="1"/>
              <a:t>DITAn</a:t>
            </a:r>
            <a:r>
              <a:rPr lang="fi-FI" sz="2400" dirty="0"/>
              <a:t> moduulityypeistä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 err="1"/>
              <a:t>Task-moduulissa</a:t>
            </a:r>
            <a:r>
              <a:rPr lang="fi-FI" sz="2400" dirty="0"/>
              <a:t> kuvataan kuinka käyttäjän tulee suorittaa joku tietty työtehtävä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Painopiste käyttäjän opastamisessa, EI tuotteen ominaisuuksien esittelyssä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Itse tehtäväkuvauksen lisäksi </a:t>
            </a:r>
            <a:r>
              <a:rPr lang="fi-FI" sz="2400" dirty="0" err="1"/>
              <a:t>Task-moduulissa</a:t>
            </a:r>
            <a:r>
              <a:rPr lang="fi-FI" sz="2400" dirty="0"/>
              <a:t> voidaan: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Kuvata tehtävän ennakkoehdot (</a:t>
            </a:r>
            <a:r>
              <a:rPr lang="fi-FI" sz="1800" i="1" dirty="0"/>
              <a:t>”Ohjelma X on asennettu tietokoneelle”</a:t>
            </a:r>
            <a:r>
              <a:rPr lang="fi-FI" sz="2000" i="1" dirty="0"/>
              <a:t>)</a:t>
            </a:r>
            <a:endParaRPr lang="fi-FI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Lopputulos (</a:t>
            </a:r>
            <a:r>
              <a:rPr lang="fi-FI" sz="1800" i="1" dirty="0"/>
              <a:t>“Traktori käynnistyy”</a:t>
            </a:r>
            <a:r>
              <a:rPr lang="fi-FI" sz="2000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Antaa linkkejä moduuleihin, joista käyttäjä saa tehtävään liittyvää lisätietoa (</a:t>
            </a:r>
            <a:r>
              <a:rPr lang="fi-FI" sz="1800" i="1" dirty="0"/>
              <a:t>”Related </a:t>
            </a:r>
            <a:r>
              <a:rPr lang="fi-FI" sz="1800" i="1" dirty="0" err="1"/>
              <a:t>topics</a:t>
            </a:r>
            <a:r>
              <a:rPr lang="fi-FI" sz="1800" i="1" dirty="0"/>
              <a:t>”</a:t>
            </a:r>
            <a:r>
              <a:rPr lang="fi-FI" sz="2000" dirty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1887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Rounded Rectangle 3"/>
          <p:cNvSpPr/>
          <p:nvPr/>
        </p:nvSpPr>
        <p:spPr>
          <a:xfrm>
            <a:off x="457200" y="1772816"/>
            <a:ext cx="8229600" cy="41764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Laadi moduuli, jossa käyttäjälle kerrotaan kuinka kahvinkeitin puhdistetaan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Tarjoa käyttäjälle joku puhdistamiseen liittyvä vinkki ohjeiden lomassa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57200" y="260648"/>
            <a:ext cx="8229600" cy="1143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000" b="1" dirty="0"/>
              <a:t>DITA </a:t>
            </a:r>
            <a:r>
              <a:rPr lang="fi-FI" sz="4000" b="1" dirty="0" err="1"/>
              <a:t>Topic</a:t>
            </a:r>
            <a:r>
              <a:rPr lang="fi-FI" sz="4000" b="1" dirty="0"/>
              <a:t>: </a:t>
            </a:r>
            <a:r>
              <a:rPr lang="fi-FI" sz="4000" b="1" dirty="0" err="1"/>
              <a:t>Task</a:t>
            </a:r>
            <a:r>
              <a:rPr lang="fi-FI" sz="4000" b="1" dirty="0"/>
              <a:t>-moduuli</a:t>
            </a:r>
            <a:endParaRPr lang="fi-FI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3048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Reference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 err="1"/>
              <a:t>Reference-moduulityyppi</a:t>
            </a:r>
            <a:r>
              <a:rPr lang="fi-FI" sz="2400" dirty="0"/>
              <a:t> on tarkoitettu sellaiselle tuotetiedolle, jota käyttäjä ei välttämättä halua opetella ulkoa, mutta joka täytyy tarvittaessa olla helposti löydettävissä: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Tuotteen ominaisuudet (listat, taulukot)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Tuotteen asetusvaihtoehdot (taulukot)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Prosessikuvaukset (kaaviokuva)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 err="1"/>
              <a:t>Reference-moduulien</a:t>
            </a:r>
            <a:r>
              <a:rPr lang="fi-FI" sz="2400" dirty="0"/>
              <a:t> sisältö on usein sellaisessa muodossa, että tarvittava tieto löytyy nopeasti sisältöä silmäilemällä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 err="1"/>
              <a:t>Reference-moduuleissa</a:t>
            </a:r>
            <a:r>
              <a:rPr lang="fi-FI" sz="2400" dirty="0"/>
              <a:t> tieto on usein taulukoissa ja muissa </a:t>
            </a:r>
            <a:r>
              <a:rPr lang="fi-FI" sz="2400" dirty="0" err="1"/>
              <a:t>concept-moduulista</a:t>
            </a:r>
            <a:r>
              <a:rPr lang="fi-FI" sz="2400" dirty="0"/>
              <a:t> tutuissa elementeissä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11731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Esimerkki</a:t>
            </a:r>
            <a:endParaRPr lang="en-US" dirty="0"/>
          </a:p>
        </p:txBody>
      </p:sp>
      <p:pic>
        <p:nvPicPr>
          <p:cNvPr id="6" name="Content Placeholder 5" descr="dita-referenc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85066" y="273050"/>
            <a:ext cx="3173082" cy="6422623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114800" cy="4691063"/>
          </a:xfrm>
        </p:spPr>
        <p:txBody>
          <a:bodyPr/>
          <a:lstStyle/>
          <a:p>
            <a:r>
              <a:rPr lang="fi-FI" b="1" dirty="0"/>
              <a:t>Acme Delightful Smartphone</a:t>
            </a:r>
          </a:p>
          <a:p>
            <a:endParaRPr lang="fi-FI" b="1" dirty="0"/>
          </a:p>
          <a:p>
            <a:r>
              <a:rPr lang="fi-FI" b="1" dirty="0"/>
              <a:t>Dimensions</a:t>
            </a:r>
          </a:p>
          <a:p>
            <a:pPr>
              <a:buFont typeface="Arial" pitchFamily="34" charset="0"/>
              <a:buChar char="•"/>
            </a:pPr>
            <a:r>
              <a:rPr lang="fi-FI" dirty="0"/>
              <a:t>Size:	105 x 53 x 11.5 mm</a:t>
            </a:r>
          </a:p>
          <a:p>
            <a:pPr>
              <a:buFont typeface="Arial" pitchFamily="34" charset="0"/>
              <a:buChar char="•"/>
            </a:pPr>
            <a:r>
              <a:rPr lang="fi-FI" dirty="0"/>
              <a:t>Weight:	121 grams</a:t>
            </a:r>
          </a:p>
          <a:p>
            <a:pPr>
              <a:buFont typeface="Arial" pitchFamily="34" charset="0"/>
              <a:buChar char="•"/>
            </a:pPr>
            <a:endParaRPr lang="fi-FI" dirty="0"/>
          </a:p>
          <a:p>
            <a:r>
              <a:rPr lang="fi-FI" b="1" dirty="0"/>
              <a:t>Data network</a:t>
            </a:r>
          </a:p>
          <a:p>
            <a:pPr>
              <a:buFont typeface="Arial" pitchFamily="34" charset="0"/>
              <a:buChar char="•"/>
            </a:pPr>
            <a:r>
              <a:rPr lang="fi-FI" dirty="0"/>
              <a:t>GPRS/EDGE class B, multislot class 33</a:t>
            </a:r>
          </a:p>
          <a:p>
            <a:pPr>
              <a:buFont typeface="Arial" pitchFamily="34" charset="0"/>
              <a:buChar char="•"/>
            </a:pPr>
            <a:r>
              <a:rPr lang="fi-FI" dirty="0"/>
              <a:t>HSDPA cat 9 10.2 Mbps</a:t>
            </a:r>
          </a:p>
          <a:p>
            <a:pPr>
              <a:buFont typeface="Arial" pitchFamily="34" charset="0"/>
              <a:buChar char="•"/>
            </a:pPr>
            <a:r>
              <a:rPr lang="fi-FI" dirty="0"/>
              <a:t>HSUPA cat 5 2.0 Mbps</a:t>
            </a:r>
          </a:p>
          <a:p>
            <a:pPr>
              <a:buFont typeface="Arial" pitchFamily="34" charset="0"/>
              <a:buChar char="•"/>
            </a:pPr>
            <a:r>
              <a:rPr lang="fi-FI" dirty="0"/>
              <a:t>WLAN IEEE802.11 b/g/n</a:t>
            </a:r>
          </a:p>
          <a:p>
            <a:pPr>
              <a:buFont typeface="Arial" pitchFamily="34" charset="0"/>
              <a:buChar char="•"/>
            </a:pPr>
            <a:endParaRPr lang="fi-FI" dirty="0"/>
          </a:p>
          <a:p>
            <a:r>
              <a:rPr lang="fi-FI" b="1" dirty="0"/>
              <a:t>Software platform</a:t>
            </a:r>
          </a:p>
          <a:p>
            <a:pPr>
              <a:buFont typeface="Arial" pitchFamily="34" charset="0"/>
              <a:buChar char="•"/>
            </a:pPr>
            <a:r>
              <a:rPr lang="fi-FI" dirty="0"/>
              <a:t>Android 2.2 OS</a:t>
            </a:r>
          </a:p>
          <a:p>
            <a:pPr>
              <a:buFont typeface="Arial" pitchFamily="34" charset="0"/>
              <a:buChar char="•"/>
            </a:pPr>
            <a:r>
              <a:rPr lang="fi-FI" dirty="0"/>
              <a:t>HTML 4.1</a:t>
            </a:r>
          </a:p>
          <a:p>
            <a:pPr>
              <a:buFont typeface="Arial" pitchFamily="34" charset="0"/>
              <a:buChar char="•"/>
            </a:pPr>
            <a:r>
              <a:rPr lang="fi-FI" dirty="0"/>
              <a:t>Adobe Flash 10.1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Software updates Over the Air (FOTA) &amp; Over the internet (FOTI)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1985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Rounded Rectangle 3"/>
          <p:cNvSpPr/>
          <p:nvPr/>
        </p:nvSpPr>
        <p:spPr>
          <a:xfrm>
            <a:off x="457200" y="1772816"/>
            <a:ext cx="8229600" cy="41764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Laadi moduuli, jossa käyttäjälle kerrotaan keittimen tekniset tiedot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Esitä tekniset tiedot vain </a:t>
            </a:r>
            <a:r>
              <a:rPr lang="fi-FI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reference</a:t>
            </a: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-moduuleissa toimivan </a:t>
            </a:r>
            <a:r>
              <a:rPr lang="fi-FI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properties</a:t>
            </a: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-taulukon avulla.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Ohjeet </a:t>
            </a:r>
            <a:r>
              <a:rPr lang="fi-FI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properties</a:t>
            </a: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-taulukon käyttöön (ja kaikkien muidenkin elementtien tiedot) löydät </a:t>
            </a:r>
            <a:r>
              <a:rPr lang="fi-FI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DITAn</a:t>
            </a: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kielimäärittelystä: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fi-FI" sz="16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http://docs.oasis-open.org/dita/v1.2/spec/DITA1.2-spec.html</a:t>
            </a:r>
            <a:endParaRPr lang="fi-FI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fi-FI" sz="16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http://docs.oasis-open.org/dita/v1.2/os/spec/common/reference2.html</a:t>
            </a:r>
            <a:endParaRPr lang="fi-FI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260648"/>
            <a:ext cx="8229600" cy="1143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000" b="1" dirty="0"/>
              <a:t>DITA </a:t>
            </a:r>
            <a:r>
              <a:rPr lang="fi-FI" sz="4000" b="1" dirty="0" err="1"/>
              <a:t>Topic</a:t>
            </a:r>
            <a:r>
              <a:rPr lang="fi-FI" sz="4000" b="1" dirty="0"/>
              <a:t>: </a:t>
            </a:r>
            <a:r>
              <a:rPr lang="fi-FI" sz="4000" b="1" dirty="0" err="1"/>
              <a:t>Reference</a:t>
            </a:r>
            <a:r>
              <a:rPr lang="fi-FI" sz="4000" b="1" dirty="0"/>
              <a:t>-moduuli</a:t>
            </a:r>
            <a:endParaRPr lang="fi-FI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003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Miksi informaatiotyyppejä täytyy käyttää oikein?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Ohjetekstin julkaiseminen DITA OT:n avulla perustuu käytettyihin elementteihin ja kontekstiin jossa elementit esiintyvät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Monien elementtien ulkoasu julkaisussa riippuu elementtien sijainnista dokumentin hierarkiassa.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Jos tekstissä käytetään ohjeistuksesta poikkeavia elementtejä, tekstin ulkoasu voi muuttua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71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96336" y="5085184"/>
            <a:ext cx="1090464" cy="1040979"/>
          </a:xfrm>
          <a:prstGeom prst="rect">
            <a:avLst/>
          </a:prstGeom>
          <a:solidFill>
            <a:srgbClr val="00B0F0">
              <a:alpha val="2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6000" b="1" dirty="0"/>
              <a:t>Linkit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9574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Linkkien käyttö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Linkkien käyttö </a:t>
            </a:r>
            <a:r>
              <a:rPr lang="fi-FI" dirty="0" err="1"/>
              <a:t>DITAssa</a:t>
            </a:r>
            <a:r>
              <a:rPr lang="fi-FI" dirty="0"/>
              <a:t> perustuu perusjärjestelmässä ID-attribuutteihin ja tiedostonimiin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Jotta </a:t>
            </a:r>
            <a:r>
              <a:rPr lang="fi-FI" dirty="0" err="1"/>
              <a:t>DITA-elementtiin</a:t>
            </a:r>
            <a:r>
              <a:rPr lang="fi-FI" dirty="0"/>
              <a:t> voi kohdistaa linkin, täytyy elementillä olla </a:t>
            </a:r>
            <a:r>
              <a:rPr lang="fi-FI" dirty="0" err="1"/>
              <a:t>ID-attribuutti</a:t>
            </a:r>
            <a:endParaRPr lang="fi-FI" dirty="0"/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Juuritason ID:t kannattaa nimetä johdonmukaisesti (esim. tiedostonimi ilman tiedostopäätettä)</a:t>
            </a:r>
          </a:p>
          <a:p>
            <a:pPr>
              <a:buFont typeface="Courier New" panose="02070309020205020404" pitchFamily="49" charset="0"/>
              <a:buChar char="o"/>
            </a:pPr>
            <a:endParaRPr lang="fi-FI" sz="2400" b="1" dirty="0"/>
          </a:p>
          <a:p>
            <a:pPr>
              <a:buFont typeface="Courier New" panose="02070309020205020404" pitchFamily="49" charset="0"/>
              <a:buChar char="o"/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6136301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Linkkien käyttö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Linkit laaditaan </a:t>
            </a:r>
            <a:r>
              <a:rPr lang="fi-FI" b="1" dirty="0" err="1"/>
              <a:t>xref</a:t>
            </a:r>
            <a:r>
              <a:rPr lang="fi-FI" dirty="0" err="1"/>
              <a:t>-elementillä</a:t>
            </a:r>
            <a:endParaRPr lang="fi-FI" dirty="0"/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Linkin kohde tallennetaan </a:t>
            </a:r>
            <a:r>
              <a:rPr lang="fi-FI" b="1" dirty="0" err="1"/>
              <a:t>xref</a:t>
            </a:r>
            <a:r>
              <a:rPr lang="fi-FI" dirty="0"/>
              <a:t>-elementin </a:t>
            </a:r>
            <a:r>
              <a:rPr lang="fi-FI" b="1" dirty="0" err="1"/>
              <a:t>href</a:t>
            </a:r>
            <a:r>
              <a:rPr lang="fi-FI" dirty="0"/>
              <a:t>-attribuuttiin: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Jos linkki viittaa toiseen moduuliin, attribuutin arvoksi tulee moduulin tiedostonimi ja juurielementin ID.</a:t>
            </a:r>
          </a:p>
          <a:p>
            <a:pPr marL="457200" lvl="1" indent="0">
              <a:buNone/>
            </a:pPr>
            <a:r>
              <a:rPr lang="fi-FI" b="1" dirty="0"/>
              <a:t>&lt;xref href="topic.dita#topic" /&gt;</a:t>
            </a:r>
          </a:p>
          <a:p>
            <a:pPr marL="457200" lvl="1" indent="0">
              <a:buNone/>
            </a:pPr>
            <a:r>
              <a:rPr lang="fi-FI" b="1" dirty="0"/>
              <a:t>&lt;</a:t>
            </a:r>
            <a:r>
              <a:rPr lang="fi-FI" b="1" dirty="0" err="1"/>
              <a:t>xref</a:t>
            </a:r>
            <a:r>
              <a:rPr lang="fi-FI" b="1" dirty="0"/>
              <a:t> </a:t>
            </a:r>
            <a:r>
              <a:rPr lang="fi-FI" b="1" dirty="0" err="1"/>
              <a:t>href="topic.dita#topic</a:t>
            </a:r>
            <a:r>
              <a:rPr lang="fi-FI" b="1" dirty="0"/>
              <a:t>"&gt;</a:t>
            </a:r>
            <a:r>
              <a:rPr lang="fi-FI" dirty="0"/>
              <a:t>Read </a:t>
            </a:r>
            <a:r>
              <a:rPr lang="fi-FI" dirty="0" err="1"/>
              <a:t>this</a:t>
            </a:r>
            <a:r>
              <a:rPr lang="fi-FI" dirty="0"/>
              <a:t>&lt;/</a:t>
            </a:r>
            <a:r>
              <a:rPr lang="fi-FI" b="1" dirty="0" err="1"/>
              <a:t>xref</a:t>
            </a:r>
            <a:r>
              <a:rPr lang="fi-FI" b="1" dirty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517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Linkkien käyttö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Linkeissä voi käyttää </a:t>
            </a:r>
            <a:r>
              <a:rPr lang="fi-FI" b="1" dirty="0"/>
              <a:t>absoluuttisia </a:t>
            </a:r>
            <a:r>
              <a:rPr lang="fi-FI" dirty="0"/>
              <a:t>tai </a:t>
            </a:r>
            <a:r>
              <a:rPr lang="fi-FI" b="1" dirty="0"/>
              <a:t>suhteellisia</a:t>
            </a:r>
            <a:r>
              <a:rPr lang="fi-FI" dirty="0"/>
              <a:t> polkuja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Absoluuttinen polku alkaa aina juurihakemistosta</a:t>
            </a:r>
          </a:p>
          <a:p>
            <a:pPr marL="0" indent="0">
              <a:buNone/>
            </a:pPr>
            <a:r>
              <a:rPr lang="fi-FI" dirty="0"/>
              <a:t>	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Suhteellinen polku alkaa hakemistosta, jossa linkin sisältämä tiedosto sijaitsee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789040"/>
            <a:ext cx="712879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dirty="0"/>
              <a:t>C:\Users\username\documents\concepts\my-concept-module.dita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5445224"/>
            <a:ext cx="712879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dirty="0"/>
              <a:t>..\tasks\my-task-module.dita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3174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Linkkien käyttö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Linkit voivat osoittaa myös moduulin sisältöön, esim. tiettyyn tekstikappaleeseen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Tekstikappaleessa, johon viitataan, täytyy olla tunniste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Tunnisteen on oltava yksilöllinen </a:t>
            </a:r>
            <a:r>
              <a:rPr lang="fi-FI" b="1" dirty="0"/>
              <a:t>moduulitasolla</a:t>
            </a:r>
            <a:r>
              <a:rPr lang="fi-FI" dirty="0"/>
              <a:t>. Samaa tunnistetta ei siis voi käyttää monta kertaa samassa moduulissa</a:t>
            </a:r>
          </a:p>
          <a:p>
            <a:pPr marL="457200" lvl="1" indent="0">
              <a:buNone/>
            </a:pPr>
            <a:r>
              <a:rPr lang="fi-FI" sz="2600" b="1" dirty="0"/>
              <a:t>&lt;</a:t>
            </a:r>
            <a:r>
              <a:rPr lang="fi-FI" sz="2600" b="1" dirty="0" err="1"/>
              <a:t>xref</a:t>
            </a:r>
            <a:r>
              <a:rPr lang="fi-FI" sz="2600" b="1" dirty="0"/>
              <a:t> </a:t>
            </a:r>
            <a:r>
              <a:rPr lang="fi-FI" sz="2600" b="1" dirty="0" err="1"/>
              <a:t>href</a:t>
            </a:r>
            <a:r>
              <a:rPr lang="fi-FI" sz="2600" b="1" dirty="0"/>
              <a:t>="</a:t>
            </a:r>
            <a:r>
              <a:rPr lang="fi-FI" sz="2600" b="1" dirty="0" err="1"/>
              <a:t>topic.dita#topic</a:t>
            </a:r>
            <a:r>
              <a:rPr lang="fi-FI" sz="2600" b="1" dirty="0"/>
              <a:t>/</a:t>
            </a:r>
            <a:r>
              <a:rPr lang="fi-FI" sz="2600" b="1" dirty="0" err="1"/>
              <a:t>interesting.stuff</a:t>
            </a:r>
            <a:r>
              <a:rPr lang="fi-FI" sz="2600" b="1" dirty="0"/>
              <a:t>"&gt;…&lt;/</a:t>
            </a:r>
            <a:r>
              <a:rPr lang="fi-FI" sz="2600" b="1" dirty="0" err="1"/>
              <a:t>xref</a:t>
            </a:r>
            <a:r>
              <a:rPr lang="fi-FI" sz="2600" b="1" dirty="0"/>
              <a:t>&gt;</a:t>
            </a:r>
          </a:p>
          <a:p>
            <a:pPr marL="457200" lvl="1" indent="0">
              <a:buNone/>
            </a:pPr>
            <a:r>
              <a:rPr lang="fi-FI" sz="2600" b="1" dirty="0">
                <a:sym typeface="Wingdings" panose="05000000000000000000" pitchFamily="2" charset="2"/>
              </a:rPr>
              <a:t> </a:t>
            </a:r>
            <a:r>
              <a:rPr lang="fi-FI" sz="2600" b="1" dirty="0"/>
              <a:t>&lt;p id="</a:t>
            </a:r>
            <a:r>
              <a:rPr lang="fi-FI" sz="2600" b="1" dirty="0" err="1"/>
              <a:t>interesting.stuff</a:t>
            </a:r>
            <a:r>
              <a:rPr lang="fi-FI" sz="2600" b="1" dirty="0"/>
              <a:t>"&gt;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882983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Esimerkki</a:t>
            </a:r>
            <a:endParaRPr lang="en-US" dirty="0"/>
          </a:p>
        </p:txBody>
      </p:sp>
      <p:pic>
        <p:nvPicPr>
          <p:cNvPr id="6" name="Content Placeholder 5" descr="dita-tas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57818" y="142852"/>
            <a:ext cx="3214710" cy="6506882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186238" cy="4691063"/>
          </a:xfrm>
        </p:spPr>
        <p:txBody>
          <a:bodyPr/>
          <a:lstStyle/>
          <a:p>
            <a:r>
              <a:rPr lang="fi-FI" b="1" dirty="0"/>
              <a:t>Browsing the interweb</a:t>
            </a:r>
          </a:p>
          <a:p>
            <a:r>
              <a:rPr lang="fi-FI" dirty="0"/>
              <a:t>Acme Mobile phones come equipped with a web browser that allows you to view your favourite web sites on the go.</a:t>
            </a:r>
          </a:p>
          <a:p>
            <a:r>
              <a:rPr lang="en-US" dirty="0"/>
              <a:t>To browse the web, you need to have an internet access point defined in your device.</a:t>
            </a:r>
          </a:p>
          <a:p>
            <a:r>
              <a:rPr lang="fi-FI" b="1" dirty="0"/>
              <a:t>Browse the interweb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Select </a:t>
            </a:r>
            <a:r>
              <a:rPr lang="fi-FI" b="1" dirty="0"/>
              <a:t>Menu</a:t>
            </a:r>
            <a:r>
              <a:rPr lang="fi-FI" dirty="0"/>
              <a:t> &gt; </a:t>
            </a:r>
            <a:r>
              <a:rPr lang="fi-FI" b="1" dirty="0"/>
              <a:t>Connections</a:t>
            </a:r>
            <a:r>
              <a:rPr lang="fi-FI" dirty="0"/>
              <a:t> &gt; </a:t>
            </a:r>
            <a:r>
              <a:rPr lang="fi-FI" b="1" dirty="0"/>
              <a:t>Web</a:t>
            </a:r>
            <a:endParaRPr lang="fi-FI" dirty="0"/>
          </a:p>
          <a:p>
            <a:pPr marL="800100" lvl="1" indent="-342900"/>
            <a:r>
              <a:rPr lang="fi-FI" dirty="0"/>
              <a:t>The web browser starts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Enter the address of your favourite web site in the </a:t>
            </a:r>
            <a:r>
              <a:rPr lang="fi-FI" b="1" dirty="0"/>
              <a:t>Address bar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Click </a:t>
            </a:r>
            <a:r>
              <a:rPr lang="fi-FI" b="1" dirty="0"/>
              <a:t>Go</a:t>
            </a:r>
          </a:p>
          <a:p>
            <a:pPr marL="342900" indent="-342900"/>
            <a:r>
              <a:rPr lang="fi-FI" dirty="0"/>
              <a:t>The web site opens. </a:t>
            </a:r>
          </a:p>
          <a:p>
            <a:pPr marL="342900" indent="-342900"/>
            <a:r>
              <a:rPr lang="fi-FI" dirty="0"/>
              <a:t>If you have visited websites that contain confidential information, you should </a:t>
            </a:r>
            <a:r>
              <a:rPr lang="fi-FI" u="sng" dirty="0"/>
              <a:t>empty the cache memory</a:t>
            </a:r>
            <a:r>
              <a:rPr lang="fi-FI" dirty="0"/>
              <a:t> of your device.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5173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Linkkien käyttö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Jos linkki osoittaa sisältöelementtiin jolla on otsikko (esim. kuva tai taulukko), linkin tulee osoittaa itse elementtiin, ei sen otsikkoon.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DITA-OT osaa julkaisuvaiheessa poimia otsikon linkkitekstiksi.</a:t>
            </a:r>
          </a:p>
        </p:txBody>
      </p:sp>
    </p:spTree>
    <p:extLst>
      <p:ext uri="{BB962C8B-B14F-4D97-AF65-F5344CB8AC3E}">
        <p14:creationId xmlns:p14="http://schemas.microsoft.com/office/powerpoint/2010/main" val="9361959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Linkkien käyttö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Jos linkin kohde on samassa moduulissa, ei tiedostonimeä tarvita linkissä:</a:t>
            </a:r>
          </a:p>
          <a:p>
            <a:pPr marL="800100" lvl="2" indent="0">
              <a:buNone/>
            </a:pPr>
            <a:r>
              <a:rPr lang="fi-FI" b="1" dirty="0"/>
              <a:t>&lt;</a:t>
            </a:r>
            <a:r>
              <a:rPr lang="fi-FI" b="1" dirty="0" err="1"/>
              <a:t>xref</a:t>
            </a:r>
            <a:r>
              <a:rPr lang="fi-FI" b="1" dirty="0"/>
              <a:t> </a:t>
            </a:r>
            <a:r>
              <a:rPr lang="fi-FI" b="1" dirty="0" err="1"/>
              <a:t>href</a:t>
            </a:r>
            <a:r>
              <a:rPr lang="fi-FI" b="1" dirty="0"/>
              <a:t>="#</a:t>
            </a:r>
            <a:r>
              <a:rPr lang="fi-FI" b="1" dirty="0" err="1"/>
              <a:t>topic</a:t>
            </a:r>
            <a:r>
              <a:rPr lang="fi-FI" b="1" dirty="0"/>
              <a:t>/</a:t>
            </a:r>
            <a:r>
              <a:rPr lang="fi-FI" b="1" dirty="0" err="1"/>
              <a:t>some-section</a:t>
            </a:r>
            <a:r>
              <a:rPr lang="fi-FI" b="1" dirty="0"/>
              <a:t>" /&gt;</a:t>
            </a:r>
          </a:p>
          <a:p>
            <a:pPr marL="800100" lvl="2" indent="0">
              <a:buNone/>
            </a:pPr>
            <a:r>
              <a:rPr lang="fi-FI" sz="2000" b="1" dirty="0"/>
              <a:t>&lt;</a:t>
            </a:r>
            <a:r>
              <a:rPr lang="fi-FI" sz="2400" b="1" dirty="0" err="1"/>
              <a:t>xref</a:t>
            </a:r>
            <a:r>
              <a:rPr lang="fi-FI" sz="2400" b="1" dirty="0"/>
              <a:t> </a:t>
            </a:r>
            <a:r>
              <a:rPr lang="fi-FI" sz="2400" b="1" dirty="0" err="1"/>
              <a:t>href</a:t>
            </a:r>
            <a:r>
              <a:rPr lang="fi-FI" sz="2400" b="1" dirty="0"/>
              <a:t>="#</a:t>
            </a:r>
            <a:r>
              <a:rPr lang="fi-FI" sz="2400" b="1" dirty="0" err="1"/>
              <a:t>topic</a:t>
            </a:r>
            <a:r>
              <a:rPr lang="fi-FI" sz="2400" b="1" dirty="0"/>
              <a:t>/</a:t>
            </a:r>
            <a:r>
              <a:rPr lang="fi-FI" sz="2400" b="1" dirty="0" err="1"/>
              <a:t>stuff</a:t>
            </a:r>
            <a:r>
              <a:rPr lang="fi-FI" sz="2400" b="1" dirty="0"/>
              <a:t>"&gt;</a:t>
            </a:r>
            <a:r>
              <a:rPr lang="fi-FI" sz="2400" b="1" dirty="0" err="1"/>
              <a:t>interestin</a:t>
            </a:r>
            <a:r>
              <a:rPr lang="fi-FI" b="1" dirty="0" err="1"/>
              <a:t>g</a:t>
            </a:r>
            <a:r>
              <a:rPr lang="fi-FI" b="1" dirty="0"/>
              <a:t> </a:t>
            </a:r>
            <a:r>
              <a:rPr lang="fi-FI" sz="2400" b="1" dirty="0" err="1"/>
              <a:t>stuff</a:t>
            </a:r>
            <a:r>
              <a:rPr lang="fi-FI" sz="2400" b="1" dirty="0"/>
              <a:t> </a:t>
            </a:r>
            <a:r>
              <a:rPr lang="fi-FI" sz="2400" b="1" dirty="0" err="1"/>
              <a:t>here</a:t>
            </a:r>
            <a:r>
              <a:rPr lang="fi-FI" sz="2400" b="1" dirty="0"/>
              <a:t>&lt;/</a:t>
            </a:r>
            <a:r>
              <a:rPr lang="fi-FI" sz="2400" b="1" dirty="0" err="1"/>
              <a:t>xref</a:t>
            </a:r>
            <a:r>
              <a:rPr lang="fi-FI" sz="2400" b="1" dirty="0"/>
              <a:t>&gt;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6985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Linkkien käyttö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Moduuleihin on mahdollista lisätä linkkejä samaa aihepiiriä käsitteleviin moduuleihin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Tällaiset linkit lisätään </a:t>
            </a:r>
            <a:r>
              <a:rPr lang="fi-FI" dirty="0" err="1"/>
              <a:t>body-osion</a:t>
            </a:r>
            <a:r>
              <a:rPr lang="fi-FI" dirty="0"/>
              <a:t> perään sijoitettavaan </a:t>
            </a:r>
            <a:r>
              <a:rPr lang="fi-FI" b="1" dirty="0" err="1"/>
              <a:t>related-links</a:t>
            </a:r>
            <a:r>
              <a:rPr lang="fi-FI" dirty="0"/>
              <a:t> –osioon:</a:t>
            </a:r>
          </a:p>
          <a:p>
            <a:pPr marL="0" indent="0">
              <a:buNone/>
            </a:pPr>
            <a:r>
              <a:rPr lang="fi-FI" sz="2800" b="1" dirty="0"/>
              <a:t>	&lt;</a:t>
            </a:r>
            <a:r>
              <a:rPr lang="fi-FI" sz="2800" b="1" dirty="0" err="1"/>
              <a:t>related-links</a:t>
            </a:r>
            <a:r>
              <a:rPr lang="fi-FI" sz="2800" b="1" dirty="0"/>
              <a:t>&gt;</a:t>
            </a:r>
          </a:p>
          <a:p>
            <a:pPr marL="0" indent="0">
              <a:buNone/>
            </a:pPr>
            <a:r>
              <a:rPr lang="fi-FI" sz="2800" b="1" dirty="0"/>
              <a:t>	   &lt;</a:t>
            </a:r>
            <a:r>
              <a:rPr lang="fi-FI" sz="2800" b="1" dirty="0" err="1"/>
              <a:t>link</a:t>
            </a:r>
            <a:r>
              <a:rPr lang="fi-FI" sz="2800" b="1" dirty="0"/>
              <a:t> </a:t>
            </a:r>
            <a:r>
              <a:rPr lang="fi-FI" sz="2800" b="1" dirty="0" err="1"/>
              <a:t>href="another.topic.dita</a:t>
            </a:r>
            <a:r>
              <a:rPr lang="fi-FI" sz="2800" b="1" dirty="0"/>
              <a:t>" /&gt;</a:t>
            </a:r>
          </a:p>
          <a:p>
            <a:pPr marL="0" indent="0">
              <a:buNone/>
            </a:pPr>
            <a:r>
              <a:rPr lang="fi-FI" sz="2800" b="1" dirty="0"/>
              <a:t>	   &lt;</a:t>
            </a:r>
            <a:r>
              <a:rPr lang="fi-FI" sz="2800" b="1" dirty="0" err="1"/>
              <a:t>link</a:t>
            </a:r>
            <a:r>
              <a:rPr lang="fi-FI" sz="2800" b="1" dirty="0"/>
              <a:t> </a:t>
            </a:r>
            <a:r>
              <a:rPr lang="fi-FI" sz="2800" b="1" dirty="0" err="1"/>
              <a:t>href="yet.another.topic.dita</a:t>
            </a:r>
            <a:r>
              <a:rPr lang="fi-FI" sz="2800" b="1" dirty="0"/>
              <a:t>" /&gt;</a:t>
            </a:r>
          </a:p>
          <a:p>
            <a:pPr marL="0" indent="0">
              <a:buNone/>
            </a:pPr>
            <a:r>
              <a:rPr lang="fi-FI" sz="2800" b="1" dirty="0"/>
              <a:t>	&lt;/</a:t>
            </a:r>
            <a:r>
              <a:rPr lang="fi-FI" sz="2800" b="1" dirty="0" err="1"/>
              <a:t>related-links</a:t>
            </a:r>
            <a:r>
              <a:rPr lang="fi-FI" sz="2800" b="1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6223097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Linkkien käyttö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Linkki voi osoittaa myös verkkosivulle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DITA-OT:lle täytyy tässä tapauksessa kertoa, että linkin kohde on verkossa HTML-muodossa.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Tämä onnistuu </a:t>
            </a:r>
            <a:r>
              <a:rPr lang="fi-FI" sz="2800" b="1" dirty="0"/>
              <a:t>scope</a:t>
            </a:r>
            <a:r>
              <a:rPr lang="fi-FI" sz="2800" dirty="0"/>
              <a:t>- ja </a:t>
            </a:r>
            <a:r>
              <a:rPr lang="fi-FI" sz="2800" b="1" dirty="0"/>
              <a:t>format</a:t>
            </a:r>
            <a:r>
              <a:rPr lang="fi-FI" sz="2800" dirty="0"/>
              <a:t>-attribuuttien avulla:</a:t>
            </a:r>
          </a:p>
          <a:p>
            <a:pPr marL="400050" lvl="1" indent="0">
              <a:buNone/>
            </a:pPr>
            <a:r>
              <a:rPr lang="fi-FI" sz="2000" dirty="0"/>
              <a:t>&lt;xref href=</a:t>
            </a:r>
            <a:r>
              <a:rPr lang="fi-FI" sz="2000" dirty="0">
                <a:hlinkClick r:id="rId2"/>
              </a:rPr>
              <a:t>http://achewood.com/index.php?date=10012001</a:t>
            </a:r>
            <a:r>
              <a:rPr lang="fi-FI" sz="2000" dirty="0"/>
              <a:t> </a:t>
            </a:r>
            <a:r>
              <a:rPr lang="fi-FI" sz="2000" b="1" dirty="0"/>
              <a:t>scope="external" format="html"</a:t>
            </a:r>
            <a:r>
              <a:rPr lang="fi-FI" sz="2000" dirty="0"/>
              <a:t>&gt;Instruction Manual&lt;/xref&gt;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Jos linkissä on </a:t>
            </a:r>
            <a:r>
              <a:rPr lang="fi-FI" sz="2800" b="1" dirty="0"/>
              <a:t>&amp;</a:t>
            </a:r>
            <a:r>
              <a:rPr lang="fi-FI" sz="2800" dirty="0"/>
              <a:t>-merkki, tulee se korvata </a:t>
            </a:r>
            <a:r>
              <a:rPr lang="fi-FI" sz="2800" b="1" dirty="0"/>
              <a:t>&amp;</a:t>
            </a:r>
            <a:r>
              <a:rPr lang="fi-FI" sz="2800" b="1" dirty="0" err="1"/>
              <a:t>amp</a:t>
            </a:r>
            <a:r>
              <a:rPr lang="fi-FI" sz="2800" b="1" dirty="0"/>
              <a:t>;</a:t>
            </a:r>
            <a:r>
              <a:rPr lang="fi-FI" sz="2800" dirty="0"/>
              <a:t> -entiteetillä:</a:t>
            </a:r>
          </a:p>
          <a:p>
            <a:pPr marL="0" indent="0">
              <a:buNone/>
            </a:pPr>
            <a:r>
              <a:rPr lang="fi-FI" sz="2400" dirty="0"/>
              <a:t>	https://www.google.com/?gfe_rd=cr</a:t>
            </a:r>
            <a:r>
              <a:rPr lang="fi-FI" sz="2400" dirty="0">
                <a:solidFill>
                  <a:srgbClr val="FF0000"/>
                </a:solidFill>
              </a:rPr>
              <a:t>&amp;</a:t>
            </a:r>
            <a:r>
              <a:rPr lang="fi-FI" sz="2400" dirty="0"/>
              <a:t>q=google </a:t>
            </a:r>
            <a:r>
              <a:rPr lang="fi-FI" sz="2400" dirty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r>
              <a:rPr lang="fi-FI" sz="2400" dirty="0"/>
              <a:t>	https://www.google.com/?gfe_rd=cr</a:t>
            </a:r>
            <a:r>
              <a:rPr lang="fi-FI" sz="2400" b="1" dirty="0">
                <a:solidFill>
                  <a:srgbClr val="FF0000"/>
                </a:solidFill>
              </a:rPr>
              <a:t>&amp;amp;</a:t>
            </a:r>
            <a:r>
              <a:rPr lang="fi-FI" sz="2400" dirty="0"/>
              <a:t>q=google</a:t>
            </a:r>
          </a:p>
          <a:p>
            <a:pPr>
              <a:buFont typeface="Courier New" panose="02070309020205020404" pitchFamily="49" charset="0"/>
              <a:buChar char="o"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4571406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Hakemistorakenne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Ennen kuin moduulien välille rakennetaan suhteita linkkien avulla, kannattaa huolehtia että moduulit (ja myös kuvat) sijaitsevat järkevässä hakemistorakenteessa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i-FI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Päähakemisto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Tuote1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Tuote2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EN-US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FI-FI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fi-FI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moduulit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fi-FI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kuvat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NO-NB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SE-SV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Tuote3</a:t>
            </a:r>
          </a:p>
          <a:p>
            <a:pPr marL="0" indent="0">
              <a:buNone/>
            </a:pPr>
            <a:r>
              <a:rPr lang="fi-FI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tba.ditamap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273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Rounded Rectangle 3"/>
          <p:cNvSpPr/>
          <p:nvPr/>
        </p:nvSpPr>
        <p:spPr>
          <a:xfrm>
            <a:off x="457200" y="1772816"/>
            <a:ext cx="8229600" cy="41764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Lisää moduuleihin linkkejä, joiden avulla käyttäjä voi siirtyä nopeasti moduulista toiseen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Lisää sopivaan moduuliin linkki verkkosivulle, josta käyttäjä voi lukea kahvitietoutta, esim.: </a:t>
            </a:r>
          </a:p>
          <a:p>
            <a:pPr lvl="2"/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http://theoatmeal.com/comics/coffee</a:t>
            </a:r>
            <a:endParaRPr lang="fi-FI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Huomioi, että mahdollinen hakemistorakenne tulee huomioida linkkejä laadittaessa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57200" y="260648"/>
            <a:ext cx="8229600" cy="1143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000" b="1" dirty="0"/>
              <a:t>DITA </a:t>
            </a:r>
            <a:r>
              <a:rPr lang="fi-FI" sz="4000" b="1" dirty="0" err="1"/>
              <a:t>Topic</a:t>
            </a:r>
            <a:r>
              <a:rPr lang="fi-FI" sz="4000" b="1" dirty="0"/>
              <a:t>: Linkit</a:t>
            </a:r>
            <a:endParaRPr lang="fi-FI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50302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96336" y="5085184"/>
            <a:ext cx="1090464" cy="1040979"/>
          </a:xfrm>
          <a:prstGeom prst="rect">
            <a:avLst/>
          </a:prstGeom>
          <a:solidFill>
            <a:srgbClr val="00B0F0">
              <a:alpha val="2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sz="6000" b="1" dirty="0"/>
              <a:t>Julkaisujen koostaminen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61446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DITA Map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DITA </a:t>
            </a:r>
            <a:r>
              <a:rPr lang="fi-FI" sz="2800" dirty="0" err="1"/>
              <a:t>Map</a:t>
            </a:r>
            <a:r>
              <a:rPr lang="fi-FI" sz="2800" dirty="0"/>
              <a:t> on moduulityyppi, jonka avulla yksittäiset moduulit voidaan järjestää haluttuun järjestykseen ja luoda tekstiin otsikkotasoja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Käytännössä DITA </a:t>
            </a:r>
            <a:r>
              <a:rPr lang="fi-FI" sz="2800" dirty="0" err="1"/>
              <a:t>Map</a:t>
            </a:r>
            <a:r>
              <a:rPr lang="fi-FI" sz="2800" dirty="0"/>
              <a:t> –moduuli sisältää linkkejä toisiin moduuleihin</a:t>
            </a:r>
          </a:p>
        </p:txBody>
      </p:sp>
    </p:spTree>
    <p:extLst>
      <p:ext uri="{BB962C8B-B14F-4D97-AF65-F5344CB8AC3E}">
        <p14:creationId xmlns:p14="http://schemas.microsoft.com/office/powerpoint/2010/main" val="10834490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DITA </a:t>
            </a:r>
            <a:r>
              <a:rPr lang="fi-FI" b="1" dirty="0" err="1"/>
              <a:t>Map</a:t>
            </a:r>
            <a:r>
              <a:rPr lang="fi-FI" b="1" dirty="0"/>
              <a:t> - Käyttökohteita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DITA </a:t>
            </a:r>
            <a:r>
              <a:rPr lang="fi-FI" sz="2400" dirty="0" err="1"/>
              <a:t>Map</a:t>
            </a:r>
            <a:r>
              <a:rPr lang="fi-FI" sz="2400" dirty="0"/>
              <a:t> -moduuleja voi käyttää sisällön suunnitteluun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DITA </a:t>
            </a:r>
            <a:r>
              <a:rPr lang="fi-FI" sz="2400" dirty="0" err="1"/>
              <a:t>Map</a:t>
            </a:r>
            <a:r>
              <a:rPr lang="fi-FI" sz="2400" dirty="0"/>
              <a:t> -moduulien avulla voi julkaista useamman kuin yhden moduulin kerrallaan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DITA Map -moduulien avulla ohjeteksti voidaan rakentaa useassa osassa</a:t>
            </a:r>
          </a:p>
        </p:txBody>
      </p:sp>
      <p:pic>
        <p:nvPicPr>
          <p:cNvPr id="5" name="Content Placeholder 4" descr="dita-ditamap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86350" y="2615406"/>
            <a:ext cx="3162300" cy="2495550"/>
          </a:xfrm>
        </p:spPr>
      </p:pic>
    </p:spTree>
    <p:extLst>
      <p:ext uri="{BB962C8B-B14F-4D97-AF65-F5344CB8AC3E}">
        <p14:creationId xmlns:p14="http://schemas.microsoft.com/office/powerpoint/2010/main" val="35921143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DITA Map - Käyttökohteita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DITA Mapin avulla esitetään yleensä vain osa sisällöstä</a:t>
            </a:r>
          </a:p>
          <a:p>
            <a:r>
              <a:rPr lang="fi-FI" dirty="0"/>
              <a:t>Varsinainen julkaisi kootaan lopuksi DITA Bookmap –moduulin avulla</a:t>
            </a:r>
          </a:p>
          <a:p>
            <a:r>
              <a:rPr lang="fi-FI" dirty="0"/>
              <a:t>Jos DITA Bookmap vastaa koko kirjaa, DITA Map on kirjan yksittäinen luku</a:t>
            </a:r>
            <a:endParaRPr lang="en-GB" dirty="0"/>
          </a:p>
        </p:txBody>
      </p:sp>
      <p:pic>
        <p:nvPicPr>
          <p:cNvPr id="5" name="Content Placeholder 4" descr="dita-ditamap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182768" y="1988840"/>
            <a:ext cx="1043559" cy="823532"/>
          </a:xfrm>
        </p:spPr>
      </p:pic>
      <p:pic>
        <p:nvPicPr>
          <p:cNvPr id="6" name="Content Placeholder 4" descr="dita-ditama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82769" y="3789040"/>
            <a:ext cx="1043559" cy="8235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808" y="2226354"/>
            <a:ext cx="1580953" cy="2190476"/>
          </a:xfrm>
          <a:prstGeom prst="rect">
            <a:avLst/>
          </a:prstGeom>
        </p:spPr>
      </p:pic>
      <p:cxnSp>
        <p:nvCxnSpPr>
          <p:cNvPr id="11" name="Elbow Connector 10"/>
          <p:cNvCxnSpPr>
            <a:stCxn id="9" idx="3"/>
            <a:endCxn id="5" idx="1"/>
          </p:cNvCxnSpPr>
          <p:nvPr/>
        </p:nvCxnSpPr>
        <p:spPr>
          <a:xfrm flipV="1">
            <a:off x="6629761" y="2400606"/>
            <a:ext cx="553007" cy="92098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endCxn id="6" idx="1"/>
          </p:cNvCxnSpPr>
          <p:nvPr/>
        </p:nvCxnSpPr>
        <p:spPr>
          <a:xfrm>
            <a:off x="6629761" y="3789040"/>
            <a:ext cx="553008" cy="41176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40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DITA </a:t>
            </a:r>
            <a:r>
              <a:rPr lang="fi-FI" b="1" dirty="0" err="1"/>
              <a:t>Task</a:t>
            </a:r>
            <a:r>
              <a:rPr lang="fi-FI" b="1" dirty="0"/>
              <a:t> – Ennen steppilistaa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Ennen steppilistaa </a:t>
            </a:r>
            <a:r>
              <a:rPr lang="fi-FI" dirty="0" err="1"/>
              <a:t>task-moduulissa</a:t>
            </a:r>
            <a:r>
              <a:rPr lang="fi-FI" dirty="0"/>
              <a:t> voi olla kaksi elementtiä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b="1" dirty="0" err="1"/>
              <a:t>Prereq</a:t>
            </a:r>
            <a:r>
              <a:rPr lang="fi-FI" dirty="0" err="1"/>
              <a:t>-elementin</a:t>
            </a:r>
            <a:r>
              <a:rPr lang="fi-FI" dirty="0"/>
              <a:t> sisällä esitetään ennakkoehtoja tai -edellytyksiä, jotka käyttäjän tulee tietää ennen tehtävän suorittamista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b="1" dirty="0" err="1"/>
              <a:t>Context</a:t>
            </a:r>
            <a:r>
              <a:rPr lang="fi-FI" dirty="0"/>
              <a:t>-elementin sisällä käyttäjälle voidaan kertoa </a:t>
            </a:r>
            <a:r>
              <a:rPr lang="fi-FI" b="1" dirty="0"/>
              <a:t>lyhyesti</a:t>
            </a:r>
            <a:r>
              <a:rPr lang="fi-FI" dirty="0"/>
              <a:t> taustatietoa tehtävästä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Molempien elementtien sisällä voi käyttää </a:t>
            </a:r>
            <a:r>
              <a:rPr lang="fi-FI" dirty="0" err="1"/>
              <a:t>DITAn</a:t>
            </a:r>
            <a:r>
              <a:rPr lang="fi-FI" dirty="0"/>
              <a:t> peruselementtejä</a:t>
            </a:r>
          </a:p>
        </p:txBody>
      </p:sp>
    </p:spTree>
    <p:extLst>
      <p:ext uri="{BB962C8B-B14F-4D97-AF65-F5344CB8AC3E}">
        <p14:creationId xmlns:p14="http://schemas.microsoft.com/office/powerpoint/2010/main" val="38479397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DITA Map - Metatieto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Koska DITA Map vastaa vain osaa lopullisesta julkaisusta, siinä ei voi määrittää julkaisukohtaista metatietoa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Jos julkaisuympäristö tukee ominaisuutta, DITA Map –moduuliin sijoitetun </a:t>
            </a:r>
            <a:r>
              <a:rPr lang="fi-FI" b="1" dirty="0"/>
              <a:t>topicmeta</a:t>
            </a:r>
            <a:r>
              <a:rPr lang="fi-FI" dirty="0"/>
              <a:t>- metatietoelementin avulla voi korvata tai täydentää yksittäisten moduulien metatietoja.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30119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DITA </a:t>
            </a:r>
            <a:r>
              <a:rPr lang="fi-FI" b="1" dirty="0" err="1"/>
              <a:t>Map</a:t>
            </a:r>
            <a:r>
              <a:rPr lang="fi-FI" b="1" dirty="0"/>
              <a:t> - Otsikointi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DITA </a:t>
            </a:r>
            <a:r>
              <a:rPr lang="fi-FI" dirty="0" err="1"/>
              <a:t>Map</a:t>
            </a:r>
            <a:r>
              <a:rPr lang="fi-FI" dirty="0"/>
              <a:t> –moduuleissa voi käyttää vain yhtä otsikkoelementtiä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Jos julkaistavissa ohjeteksteissä halutaan käyttää useaa erilaista otsikkoa, otsikot voi luoda ehtojen avulla:</a:t>
            </a:r>
          </a:p>
          <a:p>
            <a:pPr marL="457200" lvl="1" indent="0">
              <a:buNone/>
            </a:pPr>
            <a:r>
              <a:rPr lang="fi-FI" dirty="0"/>
              <a:t>&lt;</a:t>
            </a:r>
            <a:r>
              <a:rPr lang="fi-FI" dirty="0" err="1"/>
              <a:t>title</a:t>
            </a:r>
            <a:r>
              <a:rPr lang="fi-FI" dirty="0"/>
              <a:t>&gt;</a:t>
            </a:r>
          </a:p>
          <a:p>
            <a:pPr marL="457200" lvl="1" indent="0">
              <a:buNone/>
            </a:pPr>
            <a:r>
              <a:rPr lang="fi-FI" dirty="0"/>
              <a:t>	&lt;</a:t>
            </a:r>
            <a:r>
              <a:rPr lang="fi-FI" dirty="0" err="1"/>
              <a:t>ph</a:t>
            </a:r>
            <a:r>
              <a:rPr lang="fi-FI" dirty="0"/>
              <a:t> </a:t>
            </a:r>
            <a:r>
              <a:rPr lang="fi-FI" b="1" dirty="0"/>
              <a:t>product="MBX210"</a:t>
            </a:r>
            <a:r>
              <a:rPr lang="fi-FI" dirty="0"/>
              <a:t>&gt;Otsikko 1&lt;/</a:t>
            </a:r>
            <a:r>
              <a:rPr lang="fi-FI" dirty="0" err="1"/>
              <a:t>ph</a:t>
            </a:r>
            <a:r>
              <a:rPr lang="fi-FI" dirty="0"/>
              <a:t>&gt;</a:t>
            </a:r>
          </a:p>
          <a:p>
            <a:pPr marL="457200" lvl="1" indent="0">
              <a:buNone/>
            </a:pPr>
            <a:r>
              <a:rPr lang="fi-FI" dirty="0"/>
              <a:t>	&lt;</a:t>
            </a:r>
            <a:r>
              <a:rPr lang="fi-FI" dirty="0" err="1"/>
              <a:t>ph</a:t>
            </a:r>
            <a:r>
              <a:rPr lang="fi-FI" dirty="0"/>
              <a:t> </a:t>
            </a:r>
            <a:r>
              <a:rPr lang="fi-FI" b="1" dirty="0"/>
              <a:t>product="MBX280"</a:t>
            </a:r>
            <a:r>
              <a:rPr lang="fi-FI" dirty="0"/>
              <a:t>&gt;Otsikko 2&lt;/</a:t>
            </a:r>
            <a:r>
              <a:rPr lang="fi-FI" dirty="0" err="1"/>
              <a:t>ph</a:t>
            </a:r>
            <a:r>
              <a:rPr lang="fi-FI" dirty="0"/>
              <a:t>&gt;</a:t>
            </a:r>
          </a:p>
          <a:p>
            <a:pPr marL="457200" lvl="1" indent="0">
              <a:buNone/>
            </a:pPr>
            <a:r>
              <a:rPr lang="fi-FI" dirty="0"/>
              <a:t>&lt;/</a:t>
            </a:r>
            <a:r>
              <a:rPr lang="fi-FI" dirty="0" err="1"/>
              <a:t>title</a:t>
            </a:r>
            <a:r>
              <a:rPr lang="fi-FI" dirty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426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DITA </a:t>
            </a:r>
            <a:r>
              <a:rPr lang="fi-FI" b="1" dirty="0" err="1"/>
              <a:t>Map</a:t>
            </a:r>
            <a:r>
              <a:rPr lang="fi-FI" b="1" dirty="0"/>
              <a:t> – Sisällön rakentaminen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DITA </a:t>
            </a:r>
            <a:r>
              <a:rPr lang="fi-FI" dirty="0" err="1"/>
              <a:t>Map</a:t>
            </a:r>
            <a:r>
              <a:rPr lang="fi-FI" dirty="0"/>
              <a:t>-moduuleissa sisältö koostuu pääasiassa </a:t>
            </a:r>
            <a:r>
              <a:rPr lang="fi-FI" b="1" dirty="0" err="1"/>
              <a:t>topicref</a:t>
            </a:r>
            <a:r>
              <a:rPr lang="fi-FI" dirty="0"/>
              <a:t>-elementin avulla luoduista linkeistä.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Linkin kohde merkitään </a:t>
            </a:r>
            <a:r>
              <a:rPr lang="fi-FI" dirty="0" err="1"/>
              <a:t>xref</a:t>
            </a:r>
            <a:r>
              <a:rPr lang="fi-FI" dirty="0"/>
              <a:t>-elementin tapaan </a:t>
            </a:r>
            <a:r>
              <a:rPr lang="fi-FI" b="1" dirty="0" err="1"/>
              <a:t>href</a:t>
            </a:r>
            <a:r>
              <a:rPr lang="fi-FI" dirty="0"/>
              <a:t>-attribuuttiin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b="1" dirty="0" err="1"/>
              <a:t>topicref</a:t>
            </a:r>
            <a:r>
              <a:rPr lang="fi-FI" dirty="0" err="1"/>
              <a:t>-elementtejä</a:t>
            </a:r>
            <a:r>
              <a:rPr lang="fi-FI" dirty="0"/>
              <a:t> voi sijoittaa moduuliin sisäkkäin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98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DITA </a:t>
            </a:r>
            <a:r>
              <a:rPr lang="fi-FI" b="1" dirty="0" err="1"/>
              <a:t>Map</a:t>
            </a:r>
            <a:r>
              <a:rPr lang="fi-FI" b="1" dirty="0"/>
              <a:t> – Sisällön rakentaminen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2800" dirty="0"/>
              <a:t>&lt;</a:t>
            </a:r>
            <a:r>
              <a:rPr lang="fi-FI" sz="2800" dirty="0" err="1"/>
              <a:t>topicref</a:t>
            </a:r>
            <a:r>
              <a:rPr lang="fi-FI" sz="2800" dirty="0"/>
              <a:t> href="paataso1.dita"&gt;</a:t>
            </a:r>
          </a:p>
          <a:p>
            <a:pPr marL="0" indent="0">
              <a:buNone/>
            </a:pPr>
            <a:r>
              <a:rPr lang="fi-FI" sz="2800" dirty="0"/>
              <a:t>	&lt;</a:t>
            </a:r>
            <a:r>
              <a:rPr lang="fi-FI" sz="2800" dirty="0" err="1"/>
              <a:t>topicref</a:t>
            </a:r>
            <a:r>
              <a:rPr lang="fi-FI" sz="2800" dirty="0"/>
              <a:t> href="1-alataso1.dita" /&gt;</a:t>
            </a:r>
          </a:p>
          <a:p>
            <a:pPr marL="0" indent="0">
              <a:buNone/>
            </a:pPr>
            <a:r>
              <a:rPr lang="fi-FI" sz="2800" dirty="0"/>
              <a:t>	&lt;</a:t>
            </a:r>
            <a:r>
              <a:rPr lang="fi-FI" sz="2800" dirty="0" err="1"/>
              <a:t>topicref</a:t>
            </a:r>
            <a:r>
              <a:rPr lang="fi-FI" sz="2800" dirty="0"/>
              <a:t> href="1-alataso2.dita"&gt;</a:t>
            </a:r>
          </a:p>
          <a:p>
            <a:pPr marL="0" indent="0">
              <a:buNone/>
            </a:pPr>
            <a:r>
              <a:rPr lang="fi-FI" sz="2800" dirty="0"/>
              <a:t>		&lt;</a:t>
            </a:r>
            <a:r>
              <a:rPr lang="fi-FI" sz="2800" dirty="0" err="1"/>
              <a:t>topicref</a:t>
            </a:r>
            <a:r>
              <a:rPr lang="fi-FI" sz="2800" dirty="0"/>
              <a:t> href="2-alataso1.dita"&gt;</a:t>
            </a:r>
          </a:p>
          <a:p>
            <a:pPr marL="0" indent="0">
              <a:buNone/>
            </a:pPr>
            <a:r>
              <a:rPr lang="fi-FI" sz="2800" dirty="0"/>
              <a:t>			&lt;</a:t>
            </a:r>
            <a:r>
              <a:rPr lang="fi-FI" sz="2800" dirty="0" err="1"/>
              <a:t>topicref</a:t>
            </a:r>
            <a:r>
              <a:rPr lang="fi-FI" sz="2800" dirty="0"/>
              <a:t> href="3-alataso1.dita" /&gt;</a:t>
            </a:r>
          </a:p>
          <a:p>
            <a:pPr marL="0" indent="0">
              <a:buNone/>
            </a:pPr>
            <a:r>
              <a:rPr lang="fi-FI" sz="2800" dirty="0"/>
              <a:t>		&lt;/</a:t>
            </a:r>
            <a:r>
              <a:rPr lang="fi-FI" sz="2800" dirty="0" err="1"/>
              <a:t>topicref</a:t>
            </a:r>
            <a:r>
              <a:rPr lang="fi-FI" sz="2800" dirty="0"/>
              <a:t>&gt;</a:t>
            </a:r>
          </a:p>
          <a:p>
            <a:pPr marL="0" indent="0">
              <a:buNone/>
            </a:pPr>
            <a:r>
              <a:rPr lang="fi-FI" sz="2800" dirty="0"/>
              <a:t>	&lt;/</a:t>
            </a:r>
            <a:r>
              <a:rPr lang="fi-FI" sz="2800" dirty="0" err="1"/>
              <a:t>topicref</a:t>
            </a:r>
            <a:r>
              <a:rPr lang="fi-FI" sz="2800" dirty="0"/>
              <a:t>&gt;</a:t>
            </a:r>
          </a:p>
          <a:p>
            <a:pPr marL="0" indent="0">
              <a:buNone/>
            </a:pPr>
            <a:r>
              <a:rPr lang="fi-FI" sz="2800" dirty="0"/>
              <a:t>&lt;/</a:t>
            </a:r>
            <a:r>
              <a:rPr lang="fi-FI" sz="2800" dirty="0" err="1"/>
              <a:t>topicref</a:t>
            </a:r>
            <a:r>
              <a:rPr lang="fi-FI" sz="2800" dirty="0"/>
              <a:t>&gt;</a:t>
            </a:r>
          </a:p>
          <a:p>
            <a:pPr marL="0" indent="0">
              <a:buNone/>
            </a:pPr>
            <a:r>
              <a:rPr lang="fi-FI" sz="2800" dirty="0"/>
              <a:t>&lt;</a:t>
            </a:r>
            <a:r>
              <a:rPr lang="fi-FI" sz="2800" dirty="0" err="1"/>
              <a:t>topicref</a:t>
            </a:r>
            <a:r>
              <a:rPr lang="fi-FI" sz="2800" dirty="0"/>
              <a:t> href="paataso2.dita" /&gt;</a:t>
            </a:r>
          </a:p>
        </p:txBody>
      </p:sp>
    </p:spTree>
    <p:extLst>
      <p:ext uri="{BB962C8B-B14F-4D97-AF65-F5344CB8AC3E}">
        <p14:creationId xmlns:p14="http://schemas.microsoft.com/office/powerpoint/2010/main" val="7811398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DITA </a:t>
            </a:r>
            <a:r>
              <a:rPr lang="fi-FI" b="1" dirty="0" err="1"/>
              <a:t>Map</a:t>
            </a:r>
            <a:r>
              <a:rPr lang="fi-FI" b="1" dirty="0"/>
              <a:t> – Sisällön rakentaminen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Tekstiin voi luoda väliotsikoita </a:t>
            </a:r>
            <a:r>
              <a:rPr lang="fi-FI" sz="2800" b="1" dirty="0" err="1"/>
              <a:t>topichead</a:t>
            </a:r>
            <a:r>
              <a:rPr lang="fi-FI" sz="2800" dirty="0" err="1"/>
              <a:t>-elementillä</a:t>
            </a:r>
            <a:r>
              <a:rPr lang="fi-FI" sz="2800" dirty="0"/>
              <a:t>. Otsikkoteksti kirjoitetaan tässä tapauksessa </a:t>
            </a:r>
            <a:r>
              <a:rPr lang="fi-FI" sz="2800" b="1" dirty="0" err="1"/>
              <a:t>navtitle</a:t>
            </a:r>
            <a:r>
              <a:rPr lang="fi-FI" sz="2800" dirty="0"/>
              <a:t>-elementtiin tai </a:t>
            </a:r>
            <a:r>
              <a:rPr lang="fi-FI" sz="2800" b="1" dirty="0" err="1"/>
              <a:t>navtitle</a:t>
            </a:r>
            <a:r>
              <a:rPr lang="fi-FI" sz="2800" dirty="0"/>
              <a:t>-attribuuttiin:</a:t>
            </a:r>
          </a:p>
          <a:p>
            <a:pPr marL="400050" lvl="1" indent="0">
              <a:buNone/>
            </a:pPr>
            <a:r>
              <a:rPr lang="fi-FI" sz="1600" dirty="0"/>
              <a:t>&lt;</a:t>
            </a:r>
            <a:r>
              <a:rPr lang="fi-FI" sz="1600" dirty="0" err="1"/>
              <a:t>topichead</a:t>
            </a:r>
            <a:r>
              <a:rPr lang="fi-FI" sz="1600" dirty="0"/>
              <a:t>&gt;</a:t>
            </a:r>
          </a:p>
          <a:p>
            <a:pPr marL="400050" lvl="1" indent="0">
              <a:buNone/>
            </a:pPr>
            <a:r>
              <a:rPr lang="fi-FI" sz="1600" dirty="0"/>
              <a:t>    &lt;</a:t>
            </a:r>
            <a:r>
              <a:rPr lang="fi-FI" sz="1600" dirty="0" err="1"/>
              <a:t>topicmeta</a:t>
            </a:r>
            <a:r>
              <a:rPr lang="fi-FI" sz="1600" dirty="0"/>
              <a:t>&gt;&lt;</a:t>
            </a:r>
            <a:r>
              <a:rPr lang="fi-FI" sz="1600" dirty="0" err="1"/>
              <a:t>navtitle</a:t>
            </a:r>
            <a:r>
              <a:rPr lang="fi-FI" sz="1600" dirty="0"/>
              <a:t>&gt;</a:t>
            </a:r>
            <a:r>
              <a:rPr lang="fi-FI" sz="1600" dirty="0" err="1"/>
              <a:t>Troubleshooting</a:t>
            </a:r>
            <a:r>
              <a:rPr lang="fi-FI" sz="1600" dirty="0"/>
              <a:t> </a:t>
            </a:r>
            <a:r>
              <a:rPr lang="fi-FI" sz="1600" dirty="0" err="1"/>
              <a:t>Stuff</a:t>
            </a:r>
            <a:r>
              <a:rPr lang="fi-FI" sz="1600" dirty="0"/>
              <a:t>&lt;/</a:t>
            </a:r>
            <a:r>
              <a:rPr lang="fi-FI" sz="1600" dirty="0" err="1"/>
              <a:t>navtitle</a:t>
            </a:r>
            <a:r>
              <a:rPr lang="fi-FI" sz="1600" dirty="0"/>
              <a:t>&gt;&lt;/</a:t>
            </a:r>
            <a:r>
              <a:rPr lang="fi-FI" sz="1600" dirty="0" err="1"/>
              <a:t>topicmeta</a:t>
            </a:r>
            <a:r>
              <a:rPr lang="fi-FI" sz="1600" dirty="0"/>
              <a:t>&gt;</a:t>
            </a:r>
          </a:p>
          <a:p>
            <a:pPr marL="857250" lvl="2" indent="0">
              <a:buNone/>
            </a:pPr>
            <a:r>
              <a:rPr lang="fi-FI" sz="1600" dirty="0"/>
              <a:t>&lt;</a:t>
            </a:r>
            <a:r>
              <a:rPr lang="fi-FI" sz="1600" dirty="0" err="1"/>
              <a:t>topicref</a:t>
            </a:r>
            <a:r>
              <a:rPr lang="fi-FI" sz="1600" dirty="0"/>
              <a:t> </a:t>
            </a:r>
            <a:r>
              <a:rPr lang="fi-FI" sz="1600" dirty="0" err="1"/>
              <a:t>href</a:t>
            </a:r>
            <a:r>
              <a:rPr lang="fi-FI" sz="1600" dirty="0"/>
              <a:t>="troubleshooting-module1.dita" /&gt;</a:t>
            </a:r>
          </a:p>
          <a:p>
            <a:pPr marL="857250" lvl="2" indent="0">
              <a:buNone/>
            </a:pPr>
            <a:r>
              <a:rPr lang="fi-FI" sz="1600" dirty="0"/>
              <a:t>&lt;</a:t>
            </a:r>
            <a:r>
              <a:rPr lang="fi-FI" sz="1600" dirty="0" err="1"/>
              <a:t>topicref</a:t>
            </a:r>
            <a:r>
              <a:rPr lang="fi-FI" sz="1600" dirty="0"/>
              <a:t> </a:t>
            </a:r>
            <a:r>
              <a:rPr lang="fi-FI" sz="1600" dirty="0" err="1"/>
              <a:t>href</a:t>
            </a:r>
            <a:r>
              <a:rPr lang="fi-FI" sz="1600" dirty="0"/>
              <a:t>="troubleshooting-module2.dita" /&gt;</a:t>
            </a:r>
          </a:p>
          <a:p>
            <a:pPr marL="457200" lvl="1" indent="0">
              <a:buNone/>
            </a:pPr>
            <a:r>
              <a:rPr lang="fi-FI" sz="1600" dirty="0"/>
              <a:t>&lt;/</a:t>
            </a:r>
            <a:r>
              <a:rPr lang="fi-FI" sz="1600" dirty="0" err="1"/>
              <a:t>topichead</a:t>
            </a:r>
            <a:r>
              <a:rPr lang="fi-FI" sz="1600" dirty="0"/>
              <a:t>&gt;</a:t>
            </a:r>
          </a:p>
          <a:p>
            <a:pPr marL="457200" lvl="1" indent="0">
              <a:buNone/>
            </a:pPr>
            <a:endParaRPr lang="fi-FI" sz="1600" dirty="0"/>
          </a:p>
          <a:p>
            <a:pPr marL="400050" lvl="1" indent="0">
              <a:buNone/>
            </a:pPr>
            <a:r>
              <a:rPr lang="fi-FI" sz="1600" dirty="0"/>
              <a:t>&lt;</a:t>
            </a:r>
            <a:r>
              <a:rPr lang="fi-FI" sz="1600" dirty="0" err="1"/>
              <a:t>topichead</a:t>
            </a:r>
            <a:r>
              <a:rPr lang="fi-FI" sz="1600" dirty="0"/>
              <a:t> </a:t>
            </a:r>
            <a:r>
              <a:rPr lang="fi-FI" sz="1600" dirty="0" err="1"/>
              <a:t>navtitle</a:t>
            </a:r>
            <a:r>
              <a:rPr lang="fi-FI" sz="1600" dirty="0"/>
              <a:t>="</a:t>
            </a:r>
            <a:r>
              <a:rPr lang="fi-FI" sz="1600" dirty="0" err="1"/>
              <a:t>Troubleshooting</a:t>
            </a:r>
            <a:r>
              <a:rPr lang="fi-FI" sz="1600" dirty="0"/>
              <a:t> </a:t>
            </a:r>
            <a:r>
              <a:rPr lang="fi-FI" sz="1600" dirty="0" err="1"/>
              <a:t>Stuff</a:t>
            </a:r>
            <a:r>
              <a:rPr lang="fi-FI" sz="1600" dirty="0"/>
              <a:t>"&gt;</a:t>
            </a:r>
          </a:p>
          <a:p>
            <a:pPr marL="857250" lvl="2" indent="0">
              <a:buNone/>
            </a:pPr>
            <a:r>
              <a:rPr lang="fi-FI" sz="1600" dirty="0"/>
              <a:t>&lt;</a:t>
            </a:r>
            <a:r>
              <a:rPr lang="fi-FI" sz="1600" dirty="0" err="1"/>
              <a:t>topicref</a:t>
            </a:r>
            <a:r>
              <a:rPr lang="fi-FI" sz="1600" dirty="0"/>
              <a:t> </a:t>
            </a:r>
            <a:r>
              <a:rPr lang="fi-FI" sz="1600" dirty="0" err="1"/>
              <a:t>href</a:t>
            </a:r>
            <a:r>
              <a:rPr lang="fi-FI" sz="1600" dirty="0"/>
              <a:t>="troubleshooting-module1.dita" /&gt;</a:t>
            </a:r>
          </a:p>
          <a:p>
            <a:pPr marL="857250" lvl="2" indent="0">
              <a:buNone/>
            </a:pPr>
            <a:r>
              <a:rPr lang="fi-FI" sz="1600" dirty="0"/>
              <a:t>&lt;</a:t>
            </a:r>
            <a:r>
              <a:rPr lang="fi-FI" sz="1600" dirty="0" err="1"/>
              <a:t>topicref</a:t>
            </a:r>
            <a:r>
              <a:rPr lang="fi-FI" sz="1600" dirty="0"/>
              <a:t> </a:t>
            </a:r>
            <a:r>
              <a:rPr lang="fi-FI" sz="1600" dirty="0" err="1"/>
              <a:t>href</a:t>
            </a:r>
            <a:r>
              <a:rPr lang="fi-FI" sz="1600" dirty="0"/>
              <a:t>="troubleshooting-module2.dita" /&gt;</a:t>
            </a:r>
          </a:p>
          <a:p>
            <a:pPr marL="457200" lvl="1" indent="0">
              <a:buNone/>
            </a:pPr>
            <a:r>
              <a:rPr lang="fi-FI" sz="1600" dirty="0"/>
              <a:t>&lt;/</a:t>
            </a:r>
            <a:r>
              <a:rPr lang="fi-FI" sz="1600" dirty="0" err="1"/>
              <a:t>topichead</a:t>
            </a:r>
            <a:r>
              <a:rPr lang="fi-FI" sz="1600" dirty="0"/>
              <a:t>&gt;</a:t>
            </a:r>
          </a:p>
          <a:p>
            <a:pPr marL="457200" lvl="1" indent="0">
              <a:buNone/>
            </a:pPr>
            <a:endParaRPr lang="fi-FI" sz="1600" dirty="0"/>
          </a:p>
          <a:p>
            <a:pPr>
              <a:buFont typeface="Courier New" panose="02070309020205020404" pitchFamily="49" charset="0"/>
              <a:buChar char="o"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5913370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DITA </a:t>
            </a:r>
            <a:r>
              <a:rPr lang="fi-FI" b="1" dirty="0" err="1"/>
              <a:t>Map</a:t>
            </a:r>
            <a:r>
              <a:rPr lang="fi-FI" b="1" dirty="0"/>
              <a:t> – Sisällön rakentaminen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Toisiinsa olennaisesti liittyviä ja aina yhdessä esiintyviä tekstin osia voi ryhmitellä </a:t>
            </a:r>
            <a:r>
              <a:rPr lang="fi-FI" b="1" dirty="0" err="1"/>
              <a:t>topicgroup</a:t>
            </a:r>
            <a:r>
              <a:rPr lang="fi-FI" dirty="0"/>
              <a:t>-elementin alle.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b="1" dirty="0" err="1"/>
              <a:t>Topicgroup</a:t>
            </a:r>
            <a:r>
              <a:rPr lang="fi-FI" dirty="0"/>
              <a:t>-elementti ei vaikuta julkaistavan tekstin rakenteeseen.</a:t>
            </a:r>
          </a:p>
          <a:p>
            <a:pPr marL="857250" lvl="2" indent="0">
              <a:buNone/>
            </a:pPr>
            <a:r>
              <a:rPr lang="fi-FI" sz="2000" dirty="0"/>
              <a:t>&lt;</a:t>
            </a:r>
            <a:r>
              <a:rPr lang="fi-FI" sz="2000" dirty="0" err="1"/>
              <a:t>topicgroup</a:t>
            </a:r>
            <a:r>
              <a:rPr lang="fi-FI" sz="2000" dirty="0"/>
              <a:t>&gt;</a:t>
            </a:r>
          </a:p>
          <a:p>
            <a:pPr marL="857250" lvl="2" indent="0">
              <a:buNone/>
            </a:pPr>
            <a:r>
              <a:rPr lang="fi-FI" sz="2000" dirty="0"/>
              <a:t>      &lt;topicref href="related-stuff1.dita" /&gt;</a:t>
            </a:r>
          </a:p>
          <a:p>
            <a:pPr marL="857250" lvl="2" indent="0">
              <a:buNone/>
            </a:pPr>
            <a:r>
              <a:rPr lang="fi-FI" sz="2000" dirty="0"/>
              <a:t>      &lt;topicref href="related-stuff2.dita" /&gt;</a:t>
            </a:r>
          </a:p>
          <a:p>
            <a:pPr marL="857250" lvl="2" indent="0">
              <a:buNone/>
            </a:pPr>
            <a:r>
              <a:rPr lang="fi-FI" sz="2000" dirty="0"/>
              <a:t>&lt;/</a:t>
            </a:r>
            <a:r>
              <a:rPr lang="fi-FI" sz="2000" dirty="0" err="1"/>
              <a:t>topicgroup</a:t>
            </a:r>
            <a:r>
              <a:rPr lang="fi-FI" sz="2000" dirty="0"/>
              <a:t>&gt;</a:t>
            </a:r>
          </a:p>
          <a:p>
            <a:pPr>
              <a:buFont typeface="Courier New" panose="02070309020205020404" pitchFamily="49" charset="0"/>
              <a:buChar char="o"/>
            </a:pPr>
            <a:endParaRPr lang="fi-FI" dirty="0"/>
          </a:p>
          <a:p>
            <a:pPr>
              <a:buFont typeface="Courier New" panose="02070309020205020404" pitchFamily="49" charset="0"/>
              <a:buChar char="o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11176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Rounded Rectangle 3"/>
          <p:cNvSpPr/>
          <p:nvPr/>
        </p:nvSpPr>
        <p:spPr>
          <a:xfrm>
            <a:off x="457200" y="1772816"/>
            <a:ext cx="8229600" cy="41764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Koosta laatimistasi moduuleista julkaisu DITA </a:t>
            </a:r>
            <a:r>
              <a:rPr lang="fi-FI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Map</a:t>
            </a: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–moduulin avulla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Varmista, että eri informaatiotyypit (kuvat, moduulit, jne.) ovat omissa hakemistoissaan.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Huomaa, että  DITA </a:t>
            </a:r>
            <a:r>
              <a:rPr lang="fi-FI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Map</a:t>
            </a: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–moduulin tulee olla hakemistorakenteen juuritasolla, että julkaisut onnistuvat kaikissa tapauksissa.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57200" y="260648"/>
            <a:ext cx="8229600" cy="1143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000" b="1" dirty="0"/>
              <a:t>DITA </a:t>
            </a:r>
            <a:r>
              <a:rPr lang="fi-FI" sz="4000" b="1" dirty="0" err="1"/>
              <a:t>Map</a:t>
            </a:r>
            <a:endParaRPr lang="fi-FI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4484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/>
              <a:t>Prerequisites</a:t>
            </a:r>
            <a:r>
              <a:rPr lang="fi-FI" b="1" dirty="0"/>
              <a:t> &amp; </a:t>
            </a:r>
            <a:r>
              <a:rPr lang="fi-FI" b="1" dirty="0" err="1"/>
              <a:t>Context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>
            <a:off x="546127" y="1700808"/>
            <a:ext cx="3881857" cy="1945930"/>
          </a:xfrm>
          <a:prstGeom prst="rect">
            <a:avLst/>
          </a:prstGeom>
          <a:solidFill>
            <a:srgbClr val="FFFFF7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b="1" dirty="0" err="1">
                <a:solidFill>
                  <a:schemeClr val="tx1"/>
                </a:solidFill>
              </a:rPr>
              <a:t>Rooting</a:t>
            </a:r>
            <a:r>
              <a:rPr lang="fi-FI" b="1" dirty="0">
                <a:solidFill>
                  <a:schemeClr val="tx1"/>
                </a:solidFill>
              </a:rPr>
              <a:t> </a:t>
            </a:r>
            <a:r>
              <a:rPr lang="fi-FI" b="1" dirty="0" err="1">
                <a:solidFill>
                  <a:schemeClr val="tx1"/>
                </a:solidFill>
              </a:rPr>
              <a:t>Your</a:t>
            </a:r>
            <a:r>
              <a:rPr lang="fi-FI" b="1" dirty="0">
                <a:solidFill>
                  <a:schemeClr val="tx1"/>
                </a:solidFill>
              </a:rPr>
              <a:t> Device</a:t>
            </a:r>
          </a:p>
          <a:p>
            <a:r>
              <a:rPr lang="fi-FI" sz="1600" dirty="0" err="1">
                <a:solidFill>
                  <a:schemeClr val="tx1"/>
                </a:solidFill>
              </a:rPr>
              <a:t>Before</a:t>
            </a:r>
            <a:r>
              <a:rPr lang="fi-FI" sz="1600" dirty="0">
                <a:solidFill>
                  <a:schemeClr val="tx1"/>
                </a:solidFill>
              </a:rPr>
              <a:t> </a:t>
            </a:r>
            <a:r>
              <a:rPr lang="fi-FI" sz="1600" dirty="0" err="1">
                <a:solidFill>
                  <a:schemeClr val="tx1"/>
                </a:solidFill>
              </a:rPr>
              <a:t>you</a:t>
            </a:r>
            <a:r>
              <a:rPr lang="fi-FI" sz="1600" dirty="0">
                <a:solidFill>
                  <a:schemeClr val="tx1"/>
                </a:solidFill>
              </a:rPr>
              <a:t> </a:t>
            </a:r>
            <a:r>
              <a:rPr lang="fi-FI" sz="1600" dirty="0" err="1">
                <a:solidFill>
                  <a:schemeClr val="tx1"/>
                </a:solidFill>
              </a:rPr>
              <a:t>root</a:t>
            </a:r>
            <a:r>
              <a:rPr lang="fi-FI" sz="1600" dirty="0">
                <a:solidFill>
                  <a:schemeClr val="tx1"/>
                </a:solidFill>
              </a:rPr>
              <a:t> </a:t>
            </a:r>
            <a:r>
              <a:rPr lang="fi-FI" sz="1600" dirty="0" err="1">
                <a:solidFill>
                  <a:schemeClr val="tx1"/>
                </a:solidFill>
              </a:rPr>
              <a:t>your</a:t>
            </a:r>
            <a:r>
              <a:rPr lang="fi-FI" sz="1600" dirty="0">
                <a:solidFill>
                  <a:schemeClr val="tx1"/>
                </a:solidFill>
              </a:rPr>
              <a:t> </a:t>
            </a:r>
            <a:r>
              <a:rPr lang="fi-FI" sz="1600" dirty="0" err="1">
                <a:solidFill>
                  <a:schemeClr val="tx1"/>
                </a:solidFill>
              </a:rPr>
              <a:t>device</a:t>
            </a:r>
            <a:r>
              <a:rPr lang="fi-FI" sz="1600" dirty="0">
                <a:solidFill>
                  <a:schemeClr val="tx1"/>
                </a:solidFill>
              </a:rPr>
              <a:t>, </a:t>
            </a:r>
            <a:r>
              <a:rPr lang="fi-FI" sz="1600" dirty="0" err="1">
                <a:solidFill>
                  <a:schemeClr val="tx1"/>
                </a:solidFill>
              </a:rPr>
              <a:t>ensure</a:t>
            </a:r>
            <a:r>
              <a:rPr lang="fi-FI" sz="1600" dirty="0">
                <a:solidFill>
                  <a:schemeClr val="tx1"/>
                </a:solidFill>
              </a:rPr>
              <a:t> </a:t>
            </a:r>
            <a:r>
              <a:rPr lang="fi-FI" sz="1600" dirty="0" err="1">
                <a:solidFill>
                  <a:schemeClr val="tx1"/>
                </a:solidFill>
              </a:rPr>
              <a:t>that</a:t>
            </a:r>
            <a:r>
              <a:rPr lang="fi-FI" sz="1600" dirty="0">
                <a:solidFill>
                  <a:schemeClr val="tx1"/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600" dirty="0" err="1">
                <a:solidFill>
                  <a:schemeClr val="tx1"/>
                </a:solidFill>
              </a:rPr>
              <a:t>Your</a:t>
            </a:r>
            <a:r>
              <a:rPr lang="fi-FI" sz="1600" dirty="0">
                <a:solidFill>
                  <a:schemeClr val="tx1"/>
                </a:solidFill>
              </a:rPr>
              <a:t> </a:t>
            </a:r>
            <a:r>
              <a:rPr lang="fi-FI" sz="1600" dirty="0" err="1">
                <a:solidFill>
                  <a:schemeClr val="tx1"/>
                </a:solidFill>
              </a:rPr>
              <a:t>device</a:t>
            </a:r>
            <a:r>
              <a:rPr lang="fi-FI" sz="1600" dirty="0">
                <a:solidFill>
                  <a:schemeClr val="tx1"/>
                </a:solidFill>
              </a:rPr>
              <a:t> is </a:t>
            </a:r>
            <a:r>
              <a:rPr lang="fi-FI" sz="1600" dirty="0" err="1">
                <a:solidFill>
                  <a:schemeClr val="tx1"/>
                </a:solidFill>
              </a:rPr>
              <a:t>running</a:t>
            </a:r>
            <a:r>
              <a:rPr lang="fi-FI" sz="1600" dirty="0">
                <a:solidFill>
                  <a:schemeClr val="tx1"/>
                </a:solidFill>
              </a:rPr>
              <a:t> </a:t>
            </a:r>
            <a:r>
              <a:rPr lang="fi-FI" sz="1600" dirty="0" err="1">
                <a:solidFill>
                  <a:schemeClr val="tx1"/>
                </a:solidFill>
              </a:rPr>
              <a:t>Android</a:t>
            </a:r>
            <a:r>
              <a:rPr lang="fi-FI" sz="1600" dirty="0">
                <a:solidFill>
                  <a:schemeClr val="tx1"/>
                </a:solidFill>
              </a:rPr>
              <a:t> 4.4.2 </a:t>
            </a:r>
            <a:r>
              <a:rPr lang="fi-FI" sz="1600" dirty="0" err="1">
                <a:solidFill>
                  <a:schemeClr val="tx1"/>
                </a:solidFill>
              </a:rPr>
              <a:t>or</a:t>
            </a:r>
            <a:r>
              <a:rPr lang="fi-FI" sz="1600" dirty="0">
                <a:solidFill>
                  <a:schemeClr val="tx1"/>
                </a:solidFill>
              </a:rPr>
              <a:t> </a:t>
            </a:r>
            <a:r>
              <a:rPr lang="fi-FI" sz="1600" dirty="0" err="1">
                <a:solidFill>
                  <a:schemeClr val="tx1"/>
                </a:solidFill>
              </a:rPr>
              <a:t>later</a:t>
            </a:r>
            <a:endParaRPr lang="fi-FI" sz="160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600" dirty="0" err="1">
                <a:solidFill>
                  <a:schemeClr val="tx1"/>
                </a:solidFill>
              </a:rPr>
              <a:t>Your</a:t>
            </a:r>
            <a:r>
              <a:rPr lang="fi-FI" sz="1600" dirty="0">
                <a:solidFill>
                  <a:schemeClr val="tx1"/>
                </a:solidFill>
              </a:rPr>
              <a:t> </a:t>
            </a:r>
            <a:r>
              <a:rPr lang="fi-FI" sz="1600" dirty="0" err="1">
                <a:solidFill>
                  <a:schemeClr val="tx1"/>
                </a:solidFill>
              </a:rPr>
              <a:t>battery</a:t>
            </a:r>
            <a:r>
              <a:rPr lang="fi-FI" sz="1600" dirty="0">
                <a:solidFill>
                  <a:schemeClr val="tx1"/>
                </a:solidFill>
              </a:rPr>
              <a:t> is at </a:t>
            </a:r>
            <a:r>
              <a:rPr lang="fi-FI" sz="1600" dirty="0" err="1">
                <a:solidFill>
                  <a:schemeClr val="tx1"/>
                </a:solidFill>
              </a:rPr>
              <a:t>least</a:t>
            </a:r>
            <a:r>
              <a:rPr lang="fi-FI" sz="1600" dirty="0">
                <a:solidFill>
                  <a:schemeClr val="tx1"/>
                </a:solidFill>
              </a:rPr>
              <a:t> 75% </a:t>
            </a:r>
            <a:r>
              <a:rPr lang="fi-FI" sz="1600" dirty="0" err="1">
                <a:solidFill>
                  <a:schemeClr val="tx1"/>
                </a:solidFill>
              </a:rPr>
              <a:t>full</a:t>
            </a:r>
            <a:endParaRPr lang="fi-FI" sz="160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600" dirty="0" err="1">
                <a:solidFill>
                  <a:schemeClr val="tx1"/>
                </a:solidFill>
              </a:rPr>
              <a:t>Your</a:t>
            </a:r>
            <a:r>
              <a:rPr lang="fi-FI" sz="1600" dirty="0">
                <a:solidFill>
                  <a:schemeClr val="tx1"/>
                </a:solidFill>
              </a:rPr>
              <a:t> </a:t>
            </a:r>
            <a:r>
              <a:rPr lang="fi-FI" sz="1600" dirty="0" err="1">
                <a:solidFill>
                  <a:schemeClr val="tx1"/>
                </a:solidFill>
              </a:rPr>
              <a:t>important</a:t>
            </a:r>
            <a:r>
              <a:rPr lang="fi-FI" sz="1600" dirty="0">
                <a:solidFill>
                  <a:schemeClr val="tx1"/>
                </a:solidFill>
              </a:rPr>
              <a:t> data is </a:t>
            </a:r>
            <a:r>
              <a:rPr lang="fi-FI" sz="1600" dirty="0" err="1">
                <a:solidFill>
                  <a:schemeClr val="tx1"/>
                </a:solidFill>
              </a:rPr>
              <a:t>backed</a:t>
            </a:r>
            <a:r>
              <a:rPr lang="fi-FI" sz="1600" dirty="0">
                <a:solidFill>
                  <a:schemeClr val="tx1"/>
                </a:solidFill>
              </a:rPr>
              <a:t> </a:t>
            </a:r>
            <a:r>
              <a:rPr lang="fi-FI" sz="1600" dirty="0" err="1">
                <a:solidFill>
                  <a:schemeClr val="tx1"/>
                </a:solidFill>
              </a:rPr>
              <a:t>up</a:t>
            </a:r>
            <a:r>
              <a:rPr lang="fi-FI" sz="1600" dirty="0">
                <a:solidFill>
                  <a:schemeClr val="tx1"/>
                </a:solidFill>
              </a:rPr>
              <a:t>.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27984" y="4149080"/>
            <a:ext cx="4176464" cy="1873922"/>
          </a:xfrm>
          <a:prstGeom prst="rect">
            <a:avLst/>
          </a:prstGeom>
          <a:solidFill>
            <a:srgbClr val="FFFFF7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Trimming Videos</a:t>
            </a:r>
          </a:p>
          <a:p>
            <a:r>
              <a:rPr lang="en-US" sz="1600" dirty="0">
                <a:solidFill>
                  <a:schemeClr val="tx1"/>
                </a:solidFill>
              </a:rPr>
              <a:t>You can trim the frames from the beginning and end of a video that you just recorded, </a:t>
            </a:r>
          </a:p>
          <a:p>
            <a:r>
              <a:rPr lang="en-US" sz="1600" dirty="0">
                <a:solidFill>
                  <a:schemeClr val="tx1"/>
                </a:solidFill>
              </a:rPr>
              <a:t>or any other video in the Camera Roll album. You can replace the original video or save </a:t>
            </a:r>
          </a:p>
          <a:p>
            <a:r>
              <a:rPr lang="en-US" sz="1600" dirty="0">
                <a:solidFill>
                  <a:schemeClr val="tx1"/>
                </a:solidFill>
              </a:rPr>
              <a:t>the trimmed version as a new video clip</a:t>
            </a:r>
            <a:endParaRPr lang="fi-FI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493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DITA </a:t>
            </a:r>
            <a:r>
              <a:rPr lang="fi-FI" b="1" dirty="0" err="1"/>
              <a:t>Task</a:t>
            </a:r>
            <a:r>
              <a:rPr lang="fi-FI" b="1" dirty="0"/>
              <a:t> – </a:t>
            </a:r>
            <a:r>
              <a:rPr lang="fi-FI" b="1" dirty="0" err="1"/>
              <a:t>Step</a:t>
            </a:r>
            <a:r>
              <a:rPr lang="fi-FI" b="1" dirty="0"/>
              <a:t> </a:t>
            </a:r>
            <a:r>
              <a:rPr lang="fi-FI" b="1" dirty="0" err="1"/>
              <a:t>by</a:t>
            </a:r>
            <a:r>
              <a:rPr lang="fi-FI" b="1" dirty="0"/>
              <a:t> </a:t>
            </a:r>
            <a:r>
              <a:rPr lang="fi-FI" b="1" dirty="0" err="1"/>
              <a:t>Step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Varsinainen tehtävä esitetään </a:t>
            </a:r>
            <a:r>
              <a:rPr lang="fi-FI" b="1" dirty="0" err="1"/>
              <a:t>steps</a:t>
            </a:r>
            <a:r>
              <a:rPr lang="fi-FI" dirty="0"/>
              <a:t>-elementin sisällä. </a:t>
            </a:r>
            <a:r>
              <a:rPr lang="fi-FI" b="1" dirty="0" err="1"/>
              <a:t>steps</a:t>
            </a:r>
            <a:r>
              <a:rPr lang="fi-FI" dirty="0"/>
              <a:t>-elementti on numeroidusta listasta kehitetty elementtityyppi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Yksittäinen tehtävän vaihe esitetään </a:t>
            </a:r>
            <a:r>
              <a:rPr lang="fi-FI" b="1" dirty="0" err="1"/>
              <a:t>step</a:t>
            </a:r>
            <a:r>
              <a:rPr lang="fi-FI" dirty="0"/>
              <a:t>-elementin sisällä</a:t>
            </a:r>
          </a:p>
        </p:txBody>
      </p:sp>
    </p:spTree>
    <p:extLst>
      <p:ext uri="{BB962C8B-B14F-4D97-AF65-F5344CB8AC3E}">
        <p14:creationId xmlns:p14="http://schemas.microsoft.com/office/powerpoint/2010/main" val="3178096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DITA </a:t>
            </a:r>
            <a:r>
              <a:rPr lang="fi-FI" b="1" dirty="0" err="1"/>
              <a:t>Task</a:t>
            </a:r>
            <a:r>
              <a:rPr lang="fi-FI" b="1" dirty="0"/>
              <a:t> – </a:t>
            </a:r>
            <a:r>
              <a:rPr lang="fi-FI" b="1" dirty="0" err="1"/>
              <a:t>Step</a:t>
            </a:r>
            <a:r>
              <a:rPr lang="fi-FI" b="1" dirty="0"/>
              <a:t> </a:t>
            </a:r>
            <a:r>
              <a:rPr lang="fi-FI" b="1" dirty="0" err="1"/>
              <a:t>by</a:t>
            </a:r>
            <a:r>
              <a:rPr lang="fi-FI" b="1" dirty="0"/>
              <a:t> </a:t>
            </a:r>
            <a:r>
              <a:rPr lang="fi-FI" b="1" dirty="0" err="1"/>
              <a:t>Step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b="1" dirty="0" err="1"/>
              <a:t>step</a:t>
            </a:r>
            <a:r>
              <a:rPr lang="fi-FI" dirty="0"/>
              <a:t>-elementti ei itse sisällä tekstiä.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Sen sisällä on aina </a:t>
            </a:r>
            <a:r>
              <a:rPr lang="fi-FI" b="1" dirty="0" err="1"/>
              <a:t>cmd</a:t>
            </a:r>
            <a:r>
              <a:rPr lang="fi-FI" dirty="0"/>
              <a:t>-elementti, jossa kerrotaan yksittäinen tehtävän vaihe lyhyesti: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i="1" dirty="0"/>
              <a:t>Press play on </a:t>
            </a:r>
            <a:r>
              <a:rPr lang="fi-FI" i="1" dirty="0" err="1"/>
              <a:t>tape</a:t>
            </a:r>
            <a:endParaRPr lang="fi-FI" i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i-FI" i="1" dirty="0" err="1"/>
              <a:t>Click</a:t>
            </a:r>
            <a:r>
              <a:rPr lang="fi-FI" i="1" dirty="0"/>
              <a:t> </a:t>
            </a:r>
            <a:r>
              <a:rPr lang="fi-FI" i="1" dirty="0" err="1"/>
              <a:t>left</a:t>
            </a:r>
            <a:r>
              <a:rPr lang="fi-FI" i="1" dirty="0"/>
              <a:t> </a:t>
            </a:r>
            <a:r>
              <a:rPr lang="fi-FI" i="1" dirty="0" err="1"/>
              <a:t>mouse</a:t>
            </a:r>
            <a:r>
              <a:rPr lang="fi-FI" i="1" dirty="0"/>
              <a:t> </a:t>
            </a:r>
            <a:r>
              <a:rPr lang="fi-FI" i="1" dirty="0" err="1"/>
              <a:t>button</a:t>
            </a:r>
            <a:r>
              <a:rPr lang="fi-FI" i="1" dirty="0"/>
              <a:t> to </a:t>
            </a:r>
            <a:r>
              <a:rPr lang="fi-FI" i="1" dirty="0" err="1"/>
              <a:t>reticulate</a:t>
            </a:r>
            <a:r>
              <a:rPr lang="fi-FI" i="1" dirty="0"/>
              <a:t> </a:t>
            </a:r>
            <a:r>
              <a:rPr lang="fi-FI" i="1" dirty="0" err="1"/>
              <a:t>splines</a:t>
            </a:r>
            <a:endParaRPr lang="fi-FI" i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i-FI" i="1" dirty="0"/>
              <a:t>Press </a:t>
            </a:r>
            <a:r>
              <a:rPr lang="fi-FI" b="1" i="1" dirty="0" err="1"/>
              <a:t>enter</a:t>
            </a:r>
            <a:r>
              <a:rPr lang="fi-FI" i="1" dirty="0"/>
              <a:t> to open a </a:t>
            </a:r>
            <a:r>
              <a:rPr lang="fi-FI" i="1" dirty="0" err="1"/>
              <a:t>gateway</a:t>
            </a:r>
            <a:r>
              <a:rPr lang="fi-FI" i="1" dirty="0"/>
              <a:t> to </a:t>
            </a:r>
            <a:r>
              <a:rPr lang="fi-FI" i="1" dirty="0" err="1"/>
              <a:t>R’lyeh</a:t>
            </a:r>
            <a:endParaRPr lang="fi-FI" i="1" dirty="0"/>
          </a:p>
          <a:p>
            <a:pPr>
              <a:buFont typeface="Courier New" panose="02070309020205020404" pitchFamily="49" charset="0"/>
              <a:buChar char="o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5267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DITA Task – Lisätietoja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Jos työvaiheesta täytyy antaa lisätietoa käyttäjälle, lisätiedon voi sijoittaa </a:t>
            </a:r>
            <a:r>
              <a:rPr lang="fi-FI" b="1" dirty="0"/>
              <a:t>info</a:t>
            </a:r>
            <a:r>
              <a:rPr lang="fi-FI" dirty="0"/>
              <a:t>-elementin sisään:</a:t>
            </a:r>
          </a:p>
          <a:p>
            <a:pPr marL="857250" lvl="2" indent="0">
              <a:buNone/>
            </a:pPr>
            <a:r>
              <a:rPr lang="fi-FI" sz="2000" b="1" dirty="0"/>
              <a:t>&lt;cmd&gt;</a:t>
            </a: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Syötä salasanasi</a:t>
            </a:r>
            <a:r>
              <a:rPr lang="fi-FI" sz="2000" b="1" dirty="0"/>
              <a:t>&lt;/cmd&gt;</a:t>
            </a:r>
            <a:endParaRPr lang="fi-FI" sz="2000" b="1" i="1" dirty="0"/>
          </a:p>
          <a:p>
            <a:pPr marL="857250" lvl="2" indent="0">
              <a:buNone/>
            </a:pPr>
            <a:r>
              <a:rPr lang="fi-FI" sz="2000" b="1" dirty="0"/>
              <a:t>&lt;info&gt;</a:t>
            </a:r>
          </a:p>
          <a:p>
            <a:pPr marL="857250" lvl="2" indent="0">
              <a:buNone/>
            </a:pPr>
            <a:r>
              <a:rPr lang="fi-FI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fi-FI" sz="2000" b="1" dirty="0"/>
              <a:t>&lt;note type="caution"&gt;</a:t>
            </a: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Älä koskaan kerro salasanaasi sisaruksillesi</a:t>
            </a:r>
            <a:r>
              <a:rPr lang="fi-FI" sz="2000" b="1" dirty="0"/>
              <a:t>&lt;/info&gt;</a:t>
            </a:r>
            <a:endParaRPr lang="fi-FI" sz="2000" i="1" dirty="0"/>
          </a:p>
          <a:p>
            <a:pPr>
              <a:buFont typeface="Courier New" panose="02070309020205020404" pitchFamily="49" charset="0"/>
              <a:buChar char="o"/>
            </a:pPr>
            <a:r>
              <a:rPr lang="fi-FI" b="1" dirty="0"/>
              <a:t>info</a:t>
            </a:r>
            <a:r>
              <a:rPr lang="fi-FI" dirty="0"/>
              <a:t>-elementti voi sisältää </a:t>
            </a:r>
            <a:r>
              <a:rPr lang="fi-FI" dirty="0" err="1"/>
              <a:t>DITAn</a:t>
            </a:r>
            <a:r>
              <a:rPr lang="fi-FI" dirty="0"/>
              <a:t> peruselementtejä, kuten tekstikappaleita, listoja, taulukoita ja korostuksia.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4173687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DITA Task – Tee näin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Jos käyttäjän täytyy työvaiheessa syöttää tietoja, käyttäjälle voi antaa esimerkin </a:t>
            </a:r>
            <a:r>
              <a:rPr lang="fi-FI" b="1" dirty="0"/>
              <a:t>stepxmp</a:t>
            </a:r>
            <a:r>
              <a:rPr lang="fi-FI" dirty="0"/>
              <a:t>-elementin avulla:</a:t>
            </a:r>
          </a:p>
          <a:p>
            <a:pPr marL="857250" lvl="2" indent="0">
              <a:buNone/>
            </a:pPr>
            <a:r>
              <a:rPr lang="fi-FI" sz="2000" b="1" dirty="0"/>
              <a:t>&lt;cmd&gt;</a:t>
            </a: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Syötä haluamasi käyttäjätunnus</a:t>
            </a:r>
            <a:r>
              <a:rPr lang="fi-FI" sz="2000" b="1" dirty="0"/>
              <a:t>&lt;/cmd&gt;</a:t>
            </a:r>
            <a:endParaRPr lang="fi-FI" sz="2000" b="1" i="1" dirty="0"/>
          </a:p>
          <a:p>
            <a:pPr marL="857250" lvl="2" indent="0">
              <a:buNone/>
            </a:pPr>
            <a:r>
              <a:rPr lang="fi-FI" sz="2000" b="1" dirty="0"/>
              <a:t>&lt;stepxmp</a:t>
            </a:r>
            <a:r>
              <a:rPr lang="fi-FI" sz="2000" dirty="0"/>
              <a:t>&gt;Esimerkiksi, MakeAmericaGreatBritainAgain&lt;/</a:t>
            </a:r>
            <a:r>
              <a:rPr lang="fi-FI" sz="2000" b="1" dirty="0"/>
              <a:t>stepxmp&gt;</a:t>
            </a:r>
            <a:endParaRPr lang="fi-FI" sz="2000" i="1" dirty="0"/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Tämänkin elementin sisällä voi käyttää useita peruselementtejä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385865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16555</TotalTime>
  <Words>1684</Words>
  <Application>Microsoft Office PowerPoint</Application>
  <PresentationFormat>On-screen Show (4:3)</PresentationFormat>
  <Paragraphs>251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Calibri</vt:lpstr>
      <vt:lpstr>Courier New</vt:lpstr>
      <vt:lpstr>Wingdings</vt:lpstr>
      <vt:lpstr>Office Theme</vt:lpstr>
      <vt:lpstr>Rakenteinen dokumentaatio ja DITA</vt:lpstr>
      <vt:lpstr>Task</vt:lpstr>
      <vt:lpstr>Esimerkki</vt:lpstr>
      <vt:lpstr>DITA Task – Ennen steppilistaa</vt:lpstr>
      <vt:lpstr>Prerequisites &amp; Context</vt:lpstr>
      <vt:lpstr>DITA Task – Step by Step</vt:lpstr>
      <vt:lpstr>DITA Task – Step by Step</vt:lpstr>
      <vt:lpstr>DITA Task – Lisätietoja</vt:lpstr>
      <vt:lpstr>DITA Task – Tee näin</vt:lpstr>
      <vt:lpstr>DITA Task – Lopuksi huomaat että...</vt:lpstr>
      <vt:lpstr>DITA Task - Sanavarastosta</vt:lpstr>
      <vt:lpstr>PowerPoint Presentation</vt:lpstr>
      <vt:lpstr>DITA Task – Työvaiheiden erottelu</vt:lpstr>
      <vt:lpstr>DITA Task – Työvaiheiden erottelu</vt:lpstr>
      <vt:lpstr>DITA Task – Työvaiheiden erottelu</vt:lpstr>
      <vt:lpstr>DITA Task – työvaiheiden erottelu</vt:lpstr>
      <vt:lpstr>DITA Task – vaihtoehtojen esittäminen</vt:lpstr>
      <vt:lpstr>DITA Task – vaihtoehtojen esittäminen</vt:lpstr>
      <vt:lpstr>DITA Task - nyt kävi näin</vt:lpstr>
      <vt:lpstr>PowerPoint Presentation</vt:lpstr>
      <vt:lpstr>Reference</vt:lpstr>
      <vt:lpstr>Esimerkki</vt:lpstr>
      <vt:lpstr>PowerPoint Presentation</vt:lpstr>
      <vt:lpstr>Miksi informaatiotyyppejä täytyy käyttää oikein?</vt:lpstr>
      <vt:lpstr>Linkit</vt:lpstr>
      <vt:lpstr>Linkkien käyttö</vt:lpstr>
      <vt:lpstr>Linkkien käyttö</vt:lpstr>
      <vt:lpstr>Linkkien käyttö</vt:lpstr>
      <vt:lpstr>Linkkien käyttö</vt:lpstr>
      <vt:lpstr>Linkkien käyttö</vt:lpstr>
      <vt:lpstr>Linkkien käyttö</vt:lpstr>
      <vt:lpstr>Linkkien käyttö</vt:lpstr>
      <vt:lpstr>Linkkien käyttö</vt:lpstr>
      <vt:lpstr>Hakemistorakenne</vt:lpstr>
      <vt:lpstr>PowerPoint Presentation</vt:lpstr>
      <vt:lpstr>Julkaisujen koostaminen</vt:lpstr>
      <vt:lpstr>DITA Map</vt:lpstr>
      <vt:lpstr>DITA Map - Käyttökohteita</vt:lpstr>
      <vt:lpstr>DITA Map - Käyttökohteita</vt:lpstr>
      <vt:lpstr>DITA Map - Metatieto</vt:lpstr>
      <vt:lpstr>DITA Map - Otsikointi</vt:lpstr>
      <vt:lpstr>DITA Map – Sisällön rakentaminen</vt:lpstr>
      <vt:lpstr>DITA Map – Sisällön rakentaminen</vt:lpstr>
      <vt:lpstr>DITA Map – Sisällön rakentaminen</vt:lpstr>
      <vt:lpstr>DITA Map – Sisällön rakentaminen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Modular Documentation &amp; DITA</dc:title>
  <dc:creator>Mika Laihanen</dc:creator>
  <cp:lastModifiedBy>Mika Laihanen</cp:lastModifiedBy>
  <cp:revision>516</cp:revision>
  <dcterms:created xsi:type="dcterms:W3CDTF">2010-11-03T19:37:06Z</dcterms:created>
  <dcterms:modified xsi:type="dcterms:W3CDTF">2016-11-13T06:57:44Z</dcterms:modified>
</cp:coreProperties>
</file>