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56" r:id="rId2"/>
    <p:sldId id="638" r:id="rId3"/>
    <p:sldId id="639" r:id="rId4"/>
    <p:sldId id="640" r:id="rId5"/>
    <p:sldId id="641" r:id="rId6"/>
    <p:sldId id="642" r:id="rId7"/>
    <p:sldId id="536" r:id="rId8"/>
    <p:sldId id="539" r:id="rId9"/>
    <p:sldId id="540" r:id="rId10"/>
    <p:sldId id="541" r:id="rId11"/>
    <p:sldId id="542" r:id="rId12"/>
    <p:sldId id="543" r:id="rId13"/>
    <p:sldId id="550" r:id="rId14"/>
    <p:sldId id="551" r:id="rId15"/>
    <p:sldId id="552" r:id="rId16"/>
    <p:sldId id="553" r:id="rId17"/>
    <p:sldId id="557" r:id="rId18"/>
    <p:sldId id="563" r:id="rId19"/>
    <p:sldId id="566" r:id="rId20"/>
    <p:sldId id="567" r:id="rId21"/>
    <p:sldId id="568" r:id="rId22"/>
    <p:sldId id="560" r:id="rId23"/>
    <p:sldId id="624" r:id="rId24"/>
    <p:sldId id="625" r:id="rId25"/>
    <p:sldId id="626" r:id="rId26"/>
    <p:sldId id="556" r:id="rId27"/>
    <p:sldId id="619" r:id="rId28"/>
    <p:sldId id="620" r:id="rId29"/>
    <p:sldId id="561" r:id="rId30"/>
    <p:sldId id="562" r:id="rId31"/>
    <p:sldId id="564" r:id="rId32"/>
    <p:sldId id="565" r:id="rId33"/>
    <p:sldId id="569" r:id="rId34"/>
    <p:sldId id="570" r:id="rId35"/>
    <p:sldId id="628" r:id="rId36"/>
    <p:sldId id="571" r:id="rId37"/>
    <p:sldId id="572" r:id="rId38"/>
    <p:sldId id="573" r:id="rId39"/>
    <p:sldId id="627" r:id="rId40"/>
    <p:sldId id="575" r:id="rId41"/>
    <p:sldId id="583" r:id="rId42"/>
    <p:sldId id="576" r:id="rId43"/>
    <p:sldId id="589" r:id="rId44"/>
    <p:sldId id="584" r:id="rId45"/>
    <p:sldId id="590" r:id="rId46"/>
    <p:sldId id="591" r:id="rId47"/>
    <p:sldId id="585" r:id="rId48"/>
    <p:sldId id="587" r:id="rId49"/>
    <p:sldId id="588" r:id="rId50"/>
    <p:sldId id="578" r:id="rId51"/>
    <p:sldId id="592" r:id="rId52"/>
    <p:sldId id="593" r:id="rId53"/>
    <p:sldId id="594" r:id="rId54"/>
    <p:sldId id="595" r:id="rId55"/>
    <p:sldId id="629" r:id="rId56"/>
    <p:sldId id="630" r:id="rId57"/>
    <p:sldId id="637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757"/>
    <a:srgbClr val="FFFB4F"/>
    <a:srgbClr val="FDFDA1"/>
    <a:srgbClr val="E7E7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55" autoAdjust="0"/>
    <p:restoredTop sz="82023" autoAdjust="0"/>
  </p:normalViewPr>
  <p:slideViewPr>
    <p:cSldViewPr>
      <p:cViewPr varScale="1">
        <p:scale>
          <a:sx n="133" d="100"/>
          <a:sy n="133" d="100"/>
        </p:scale>
        <p:origin x="286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B4A28-4E85-4347-9375-250B6B03AF8A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5517E-841F-4653-98A2-9CE9648E6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66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5517E-841F-4653-98A2-9CE9648E663B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670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5517E-841F-4653-98A2-9CE9648E663B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5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099FB-1DD2-47A6-80AA-36391745E914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forms/eGcfJ6ASHmy1WHHN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forms/Jg8GqZNAWitAZlkx1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xkcd.com/986/" TargetMode="Externa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3"/>
          <p:cNvSpPr txBox="1">
            <a:spLocks/>
          </p:cNvSpPr>
          <p:nvPr/>
        </p:nvSpPr>
        <p:spPr>
          <a:xfrm>
            <a:off x="457200" y="273050"/>
            <a:ext cx="3008313" cy="1427758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2800" dirty="0">
                <a:solidFill>
                  <a:schemeClr val="bg1"/>
                </a:solidFill>
                <a:cs typeface="Arial" pitchFamily="34" charset="0"/>
              </a:rPr>
              <a:t>Tekninen viestintä</a:t>
            </a:r>
            <a:br>
              <a:rPr lang="fi-FI" sz="2800" dirty="0">
                <a:solidFill>
                  <a:schemeClr val="bg1"/>
                </a:solidFill>
                <a:cs typeface="Arial" pitchFamily="34" charset="0"/>
              </a:rPr>
            </a:br>
            <a:r>
              <a:rPr lang="fi-FI" sz="2800" dirty="0">
                <a:solidFill>
                  <a:schemeClr val="bg1"/>
                </a:solidFill>
                <a:cs typeface="Arial" pitchFamily="34" charset="0"/>
              </a:rPr>
              <a:t>12.02.2013</a:t>
            </a:r>
            <a:endParaRPr lang="en-US" sz="2800" dirty="0"/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endParaRPr lang="en-US" sz="4000" dirty="0"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96336" y="5085184"/>
            <a:ext cx="1090464" cy="1040979"/>
          </a:xfrm>
          <a:prstGeom prst="rect">
            <a:avLst/>
          </a:prstGeom>
          <a:solidFill>
            <a:srgbClr val="00B0F0">
              <a:alpha val="2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200" b="1" dirty="0"/>
              <a:t>Ohjelmointia teknisille viestijöille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LOOGISET OPERAATTORIT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b="1" dirty="0"/>
              <a:t>or</a:t>
            </a:r>
            <a:r>
              <a:rPr lang="fi-FI" sz="2800" dirty="0"/>
              <a:t>-operaattorin avulla voi tarkastaa toteutuuko joku (tai kaikki) ehtolauseessa käytetyistä ehdoista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or-operaattori palauttaa arvon </a:t>
            </a:r>
            <a:r>
              <a:rPr lang="fi-FI" sz="2800" b="1" dirty="0"/>
              <a:t>epätosi</a:t>
            </a:r>
            <a:r>
              <a:rPr lang="fi-FI" sz="2800" dirty="0"/>
              <a:t> vain jos yksikään ehdoista ei toteudu</a:t>
            </a:r>
          </a:p>
        </p:txBody>
      </p:sp>
      <p:sp>
        <p:nvSpPr>
          <p:cNvPr id="5" name="Rectangle 4"/>
          <p:cNvSpPr/>
          <p:nvPr/>
        </p:nvSpPr>
        <p:spPr>
          <a:xfrm>
            <a:off x="1763688" y="2636912"/>
            <a:ext cx="5364596" cy="21570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numero1 = 512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numero2 = 768</a:t>
            </a:r>
          </a:p>
          <a:p>
            <a:pPr marL="0" lvl="1"/>
            <a:endParaRPr lang="fi-FI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if numero1 &gt; 500 or numero2 &gt; 1000: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    print ("Numero 1 on yli 500 tai numero 2 yli 1000")</a:t>
            </a:r>
          </a:p>
          <a:p>
            <a:pPr marL="0" lvl="1"/>
            <a:endParaRPr lang="fi-FI" sz="16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sz="1600" dirty="0">
                <a:solidFill>
                  <a:srgbClr val="C00000"/>
                </a:solidFill>
                <a:latin typeface="Consolas" panose="020B0609020204030204" pitchFamily="49" charset="0"/>
              </a:rPr>
              <a:t>&gt;&gt;&gt; Numero 1 on yli 500 tai numero 2 yli 1000</a:t>
            </a:r>
          </a:p>
        </p:txBody>
      </p:sp>
    </p:spTree>
    <p:extLst>
      <p:ext uri="{BB962C8B-B14F-4D97-AF65-F5344CB8AC3E}">
        <p14:creationId xmlns:p14="http://schemas.microsoft.com/office/powerpoint/2010/main" val="3281223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LOOGISET OPERAATTORIT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Kaikkia operaattoreita on mahdollista käyttää yhdessä ehtolauseissa tarkkojen ehtojen muodostamiseksi: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</p:txBody>
      </p:sp>
      <p:sp>
        <p:nvSpPr>
          <p:cNvPr id="5" name="Rectangle 4"/>
          <p:cNvSpPr/>
          <p:nvPr/>
        </p:nvSpPr>
        <p:spPr>
          <a:xfrm>
            <a:off x="1417149" y="3032768"/>
            <a:ext cx="6309701" cy="32403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n1 = 512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n2 = 768</a:t>
            </a:r>
          </a:p>
          <a:p>
            <a:pPr marL="0" lvl="1"/>
            <a:endParaRPr lang="fi-FI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if (n1 &gt; 500 and n2 &gt; 1000) or (n1 &gt; 500 and n2 &gt; 700):</a:t>
            </a:r>
          </a:p>
          <a:p>
            <a:pPr marL="0" lvl="1"/>
            <a:r>
              <a:rPr lang="fi-FI" sz="1600" dirty="0">
                <a:solidFill>
                  <a:srgbClr val="C00000"/>
                </a:solidFill>
                <a:latin typeface="Consolas" panose="020B0609020204030204" pitchFamily="49" charset="0"/>
              </a:rPr>
              <a:t>    print("Mahtaako tämä tulostua?")</a:t>
            </a:r>
          </a:p>
          <a:p>
            <a:pPr marL="0" lvl="1"/>
            <a:endParaRPr lang="fi-FI" sz="16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if not((n1 &gt; 500 and n2 &gt; 1000) or (n1 &gt; 500 and n2 &gt; 700)):</a:t>
            </a:r>
          </a:p>
          <a:p>
            <a:pPr marL="0" lvl="1"/>
            <a:r>
              <a:rPr lang="fi-FI" sz="1600" dirty="0">
                <a:solidFill>
                  <a:srgbClr val="C00000"/>
                </a:solidFill>
                <a:latin typeface="Consolas" panose="020B0609020204030204" pitchFamily="49" charset="0"/>
              </a:rPr>
              <a:t>    print("...vai tulostuuko tämä?")</a:t>
            </a:r>
          </a:p>
          <a:p>
            <a:pPr marL="0" lvl="1"/>
            <a:endParaRPr lang="fi-FI" sz="1600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929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fi-FI" sz="3600" b="1" dirty="0">
                <a:solidFill>
                  <a:schemeClr val="bg1"/>
                </a:solidFill>
              </a:rPr>
              <a:t>HARJOITUS: LOOGISET OPERAATTORIT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Tee megavisa osoitteessa: </a:t>
            </a: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https://goo.gl/forms/eGcfJ6ASHmy1WHHN2</a:t>
            </a:r>
            <a:endParaRPr lang="fi-FI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fi-FI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fi-FI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fi-FI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822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3"/>
          <p:cNvSpPr txBox="1">
            <a:spLocks/>
          </p:cNvSpPr>
          <p:nvPr/>
        </p:nvSpPr>
        <p:spPr>
          <a:xfrm>
            <a:off x="457200" y="273050"/>
            <a:ext cx="3008313" cy="1427758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2800" dirty="0">
                <a:solidFill>
                  <a:schemeClr val="bg1"/>
                </a:solidFill>
                <a:cs typeface="Arial" pitchFamily="34" charset="0"/>
              </a:rPr>
              <a:t>Tekninen viestintä</a:t>
            </a:r>
            <a:br>
              <a:rPr lang="fi-FI" sz="2800" dirty="0">
                <a:solidFill>
                  <a:schemeClr val="bg1"/>
                </a:solidFill>
                <a:cs typeface="Arial" pitchFamily="34" charset="0"/>
              </a:rPr>
            </a:br>
            <a:r>
              <a:rPr lang="fi-FI" sz="2800" dirty="0">
                <a:solidFill>
                  <a:schemeClr val="bg1"/>
                </a:solidFill>
                <a:cs typeface="Arial" pitchFamily="34" charset="0"/>
              </a:rPr>
              <a:t>12.02.2013</a:t>
            </a:r>
            <a:endParaRPr lang="en-US" sz="2800" dirty="0"/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endParaRPr lang="en-US" sz="4000" dirty="0"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96336" y="5085184"/>
            <a:ext cx="1090464" cy="1040979"/>
          </a:xfrm>
          <a:prstGeom prst="rect">
            <a:avLst/>
          </a:prstGeom>
          <a:solidFill>
            <a:srgbClr val="00B0F0">
              <a:alpha val="2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6000" b="1" dirty="0"/>
              <a:t>Tietorakenteet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0939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TIETORAKENTEET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Tietoja ei useimmiten kannata tallentaa useisiin yksittäisiin muuttujiin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Tehokkaampi tapa tallentaa tietoja on käyttää Pythonin sisäänrakennettuja tietorakenteita: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Listat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Monikot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Sanakirjat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8730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LISTA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Lista on ehkä yleisin Pythonissa käytetty tietorakenne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Listoihin voi tallentaa useita, tarvittaessa erityyppisiäkin, arvoja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889702" y="3933056"/>
            <a:ext cx="5364596" cy="132474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kirjaimet = ["A", "B", "C"]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muuttujat = [nimi1, nimi2, nimi3]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numerot = [3, 5, 8, 13, 21]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sekamelska = ["A", "C", 4, nimi1, True]</a:t>
            </a:r>
            <a:endParaRPr lang="fi-FI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243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LISTA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Pythonin listat ovat sarjoja. Listojen elementtejä voi siis hakea järjestysnumeron perusteella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Listoista voi lukea useita elementtejä kerralla: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889702" y="3284984"/>
            <a:ext cx="5364596" cy="10081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sekamelska = ["A", "C", 4, 3, True]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print (sekamelska[3])</a:t>
            </a:r>
          </a:p>
          <a:p>
            <a:pPr marL="0" lvl="1"/>
            <a:r>
              <a:rPr lang="fi-FI" dirty="0">
                <a:solidFill>
                  <a:srgbClr val="C00000"/>
                </a:solidFill>
                <a:latin typeface="Consolas" panose="020B0609020204030204" pitchFamily="49" charset="0"/>
              </a:rPr>
              <a:t>&gt;&gt;&gt; 3</a:t>
            </a:r>
          </a:p>
        </p:txBody>
      </p:sp>
      <p:sp>
        <p:nvSpPr>
          <p:cNvPr id="5" name="Rectangle 4"/>
          <p:cNvSpPr/>
          <p:nvPr/>
        </p:nvSpPr>
        <p:spPr>
          <a:xfrm>
            <a:off x="1889702" y="4969768"/>
            <a:ext cx="5364596" cy="10081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print (sekamelska[:3:1])</a:t>
            </a:r>
          </a:p>
          <a:p>
            <a:pPr marL="0" lvl="1"/>
            <a:r>
              <a:rPr lang="fi-FI" dirty="0">
                <a:solidFill>
                  <a:srgbClr val="C00000"/>
                </a:solidFill>
                <a:latin typeface="Consolas" panose="020B0609020204030204" pitchFamily="49" charset="0"/>
              </a:rPr>
              <a:t>&gt;&gt;&gt; ['A', 'C', 4]</a:t>
            </a:r>
          </a:p>
        </p:txBody>
      </p:sp>
    </p:spTree>
    <p:extLst>
      <p:ext uri="{BB962C8B-B14F-4D97-AF65-F5344CB8AC3E}">
        <p14:creationId xmlns:p14="http://schemas.microsoft.com/office/powerpoint/2010/main" val="1009131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LISTA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Listan tietoja voi tarkastella </a:t>
            </a:r>
            <a:r>
              <a:rPr lang="fi-FI" sz="2800" b="1" dirty="0"/>
              <a:t>in</a:t>
            </a:r>
            <a:r>
              <a:rPr lang="fi-FI" sz="2800" dirty="0"/>
              <a:t>-operaattorin avulla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Koska</a:t>
            </a:r>
            <a:r>
              <a:rPr lang="fi-FI" sz="2800" b="1" dirty="0"/>
              <a:t> in</a:t>
            </a:r>
            <a:r>
              <a:rPr lang="fi-FI" sz="2800" dirty="0"/>
              <a:t>-operaattori palauttaa totuusarvon, voi in-operaattoria käyttää ohjausrakenteissa 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1259632" y="2204864"/>
            <a:ext cx="6624736" cy="14401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ostokset = ["Pekoni", "Pavut", "Kananmunat"]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"Pekoni" in ostokset</a:t>
            </a:r>
          </a:p>
          <a:p>
            <a:pPr marL="0" lvl="1"/>
            <a:r>
              <a:rPr lang="fi-FI" dirty="0">
                <a:solidFill>
                  <a:srgbClr val="C00000"/>
                </a:solidFill>
                <a:latin typeface="Consolas" panose="020B0609020204030204" pitchFamily="49" charset="0"/>
              </a:rPr>
              <a:t>&gt;&gt;&gt; True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"Tofu" in ostokset</a:t>
            </a:r>
          </a:p>
          <a:p>
            <a:pPr marL="0" lvl="1"/>
            <a:r>
              <a:rPr lang="fi-FI" dirty="0">
                <a:solidFill>
                  <a:srgbClr val="C00000"/>
                </a:solidFill>
                <a:latin typeface="Consolas" panose="020B0609020204030204" pitchFamily="49" charset="0"/>
              </a:rPr>
              <a:t>&gt;&gt;&gt; False</a:t>
            </a:r>
          </a:p>
        </p:txBody>
      </p:sp>
      <p:sp>
        <p:nvSpPr>
          <p:cNvPr id="5" name="Rectangle 4"/>
          <p:cNvSpPr/>
          <p:nvPr/>
        </p:nvSpPr>
        <p:spPr>
          <a:xfrm>
            <a:off x="1259632" y="4653136"/>
            <a:ext cx="6624736" cy="7122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if "Pekoni" in ostokset: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   print("Mmmm, pekonia")</a:t>
            </a:r>
          </a:p>
        </p:txBody>
      </p:sp>
    </p:spTree>
    <p:extLst>
      <p:ext uri="{BB962C8B-B14F-4D97-AF65-F5344CB8AC3E}">
        <p14:creationId xmlns:p14="http://schemas.microsoft.com/office/powerpoint/2010/main" val="3918113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LISTA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Listat, toisin kuin esim. merkkijonot, ovat muokattavissa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Listojen sisältöä voi muokata esim. järjestysnumeron avulla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</p:txBody>
      </p:sp>
      <p:sp>
        <p:nvSpPr>
          <p:cNvPr id="4" name="Rectangle 3"/>
          <p:cNvSpPr/>
          <p:nvPr/>
        </p:nvSpPr>
        <p:spPr>
          <a:xfrm>
            <a:off x="1835696" y="3863181"/>
            <a:ext cx="5472608" cy="1800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sekamelska = ["A", "C", 4, 3, True]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sekamelska[1] = "D"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print (sekamelska)</a:t>
            </a:r>
          </a:p>
          <a:p>
            <a:pPr marL="0" lvl="1"/>
            <a:r>
              <a:rPr lang="fi-FI" dirty="0">
                <a:solidFill>
                  <a:srgbClr val="C00000"/>
                </a:solidFill>
                <a:latin typeface="Consolas" panose="020B0609020204030204" pitchFamily="49" charset="0"/>
              </a:rPr>
              <a:t>&gt;&gt;&gt; ['A', 'D', 4, 3, True]</a:t>
            </a:r>
          </a:p>
        </p:txBody>
      </p:sp>
    </p:spTree>
    <p:extLst>
      <p:ext uri="{BB962C8B-B14F-4D97-AF65-F5344CB8AC3E}">
        <p14:creationId xmlns:p14="http://schemas.microsoft.com/office/powerpoint/2010/main" val="1080715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LISTOJEN MUOKKAAMINEN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Listoihin on helppo lisätä sisältöä append()-funktion avulla: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3068960"/>
            <a:ext cx="2160240" cy="258532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b="1" dirty="0"/>
              <a:t>Ostoslista</a:t>
            </a:r>
          </a:p>
          <a:p>
            <a:r>
              <a:rPr lang="fi-FI" dirty="0"/>
              <a:t>[0] "Pekonia"</a:t>
            </a:r>
          </a:p>
          <a:p>
            <a:r>
              <a:rPr lang="fi-FI" dirty="0"/>
              <a:t>[1] "Kananmunia"</a:t>
            </a:r>
          </a:p>
          <a:p>
            <a:r>
              <a:rPr lang="fi-FI" dirty="0"/>
              <a:t>[2] "Tomaattia"</a:t>
            </a:r>
          </a:p>
          <a:p>
            <a:r>
              <a:rPr lang="fi-FI" dirty="0"/>
              <a:t>[3] "Papuja"</a:t>
            </a:r>
          </a:p>
          <a:p>
            <a:r>
              <a:rPr lang="fi-FI" dirty="0">
                <a:solidFill>
                  <a:schemeClr val="bg1">
                    <a:lumMod val="65000"/>
                  </a:schemeClr>
                </a:solidFill>
              </a:rPr>
              <a:t>[4]</a:t>
            </a:r>
          </a:p>
          <a:p>
            <a:r>
              <a:rPr lang="fi-FI" dirty="0">
                <a:solidFill>
                  <a:schemeClr val="bg1">
                    <a:lumMod val="65000"/>
                  </a:schemeClr>
                </a:solidFill>
              </a:rPr>
              <a:t>[5]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5" name="TextBox 4"/>
          <p:cNvSpPr txBox="1"/>
          <p:nvPr/>
        </p:nvSpPr>
        <p:spPr>
          <a:xfrm>
            <a:off x="2843808" y="3830187"/>
            <a:ext cx="288032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i-FI" sz="1600" dirty="0" err="1"/>
              <a:t>ostoslista.append</a:t>
            </a:r>
            <a:r>
              <a:rPr lang="fi-FI" sz="1600" dirty="0"/>
              <a:t>("Salmiakkia")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43808" y="4321272"/>
            <a:ext cx="288032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i-FI" sz="1600" dirty="0" err="1"/>
              <a:t>ostoslista.append</a:t>
            </a:r>
            <a:r>
              <a:rPr lang="fi-FI" sz="1600" dirty="0"/>
              <a:t>("Huuhkaja")</a:t>
            </a:r>
          </a:p>
        </p:txBody>
      </p:sp>
      <p:cxnSp>
        <p:nvCxnSpPr>
          <p:cNvPr id="10" name="Elbow Connector 9"/>
          <p:cNvCxnSpPr>
            <a:stCxn id="5" idx="1"/>
          </p:cNvCxnSpPr>
          <p:nvPr/>
        </p:nvCxnSpPr>
        <p:spPr>
          <a:xfrm rot="10800000" flipV="1">
            <a:off x="1835696" y="3999464"/>
            <a:ext cx="1008112" cy="644298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 rot="10800000" flipV="1">
            <a:off x="1835696" y="4520113"/>
            <a:ext cx="1008115" cy="391846"/>
          </a:xfrm>
          <a:prstGeom prst="bentConnector3">
            <a:avLst>
              <a:gd name="adj1" fmla="val 3856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25344" y="3068960"/>
            <a:ext cx="2160240" cy="258532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b="1" dirty="0"/>
              <a:t>Ostoslista</a:t>
            </a:r>
          </a:p>
          <a:p>
            <a:r>
              <a:rPr lang="fi-FI" dirty="0"/>
              <a:t>[0] "Pekonia"</a:t>
            </a:r>
          </a:p>
          <a:p>
            <a:r>
              <a:rPr lang="fi-FI" dirty="0"/>
              <a:t>[1] "Kananmunia"</a:t>
            </a:r>
          </a:p>
          <a:p>
            <a:r>
              <a:rPr lang="fi-FI" dirty="0"/>
              <a:t>[2] "Tomaattia"</a:t>
            </a:r>
          </a:p>
          <a:p>
            <a:r>
              <a:rPr lang="fi-FI" dirty="0"/>
              <a:t>[3] "Papuja"</a:t>
            </a:r>
          </a:p>
          <a:p>
            <a:r>
              <a:rPr lang="fi-FI" dirty="0"/>
              <a:t>[4] "Salmiakkia"</a:t>
            </a:r>
          </a:p>
          <a:p>
            <a:r>
              <a:rPr lang="fi-FI" dirty="0"/>
              <a:t>[5] "Huuhkaja"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55562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MUISTIN VIRKISTYKSEKSI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fi-FI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Tekstifunktioiden avulla voit muokata tekstiä haluamaasi muotoon esim. käyttäjän syöttämää tekstiä tarkastellessasi</a:t>
            </a:r>
          </a:p>
          <a:p>
            <a:pPr marL="285750" indent="-285750"/>
            <a:endParaRPr lang="fi-FI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/>
            <a:endParaRPr lang="fi-FI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/>
            <a:endParaRPr lang="fi-FI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/>
            <a:r>
              <a:rPr lang="fi-FI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Tekstifunktioita voit käyttää myös kun haluat varmistua että käyttäjän syöttämä teksti tulostuu tai tallentuu oikeassa muodossa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D3B7D-166E-49F7-8DF9-A74166F0018C}"/>
              </a:ext>
            </a:extLst>
          </p:cNvPr>
          <p:cNvSpPr txBox="1"/>
          <p:nvPr/>
        </p:nvSpPr>
        <p:spPr>
          <a:xfrm>
            <a:off x="1583668" y="2492896"/>
            <a:ext cx="5976664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1"/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nimi = input("Kerro nimesi: ").</a:t>
            </a:r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strip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()</a:t>
            </a:r>
          </a:p>
          <a:p>
            <a:pPr lvl="1"/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if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nimi.lower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() == "</a:t>
            </a:r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stan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lee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":</a:t>
            </a:r>
          </a:p>
          <a:p>
            <a:pPr lvl="1"/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print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("</a:t>
            </a:r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Excelsior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!")</a:t>
            </a:r>
          </a:p>
          <a:p>
            <a:pPr lvl="1"/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else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:</a:t>
            </a:r>
          </a:p>
          <a:p>
            <a:pPr lvl="1"/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print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("Moi {}, mitä kuuluu?".</a:t>
            </a:r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format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nimi.title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()))</a:t>
            </a:r>
            <a:endParaRPr lang="fi-FI" sz="1600" b="1" dirty="0">
              <a:solidFill>
                <a:schemeClr val="tx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212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LISTOJEN MUOKKAAMINEN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pop()- ja remove() -funktioilla voit poistaa elementtejä listalta: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2651428"/>
            <a:ext cx="2160240" cy="18466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1600" b="1" dirty="0"/>
              <a:t>Ostoslista</a:t>
            </a:r>
          </a:p>
          <a:p>
            <a:r>
              <a:rPr lang="fi-FI" sz="1600" dirty="0"/>
              <a:t>[0] "Pekonia"</a:t>
            </a:r>
          </a:p>
          <a:p>
            <a:r>
              <a:rPr lang="fi-FI" sz="1600" dirty="0"/>
              <a:t>[1] "Kananmunia"</a:t>
            </a:r>
          </a:p>
          <a:p>
            <a:r>
              <a:rPr lang="fi-FI" sz="1600" dirty="0"/>
              <a:t>[2] "Tomaattia"</a:t>
            </a:r>
          </a:p>
          <a:p>
            <a:r>
              <a:rPr lang="fi-FI" sz="1600" dirty="0"/>
              <a:t>[3] "Papuja"</a:t>
            </a:r>
          </a:p>
          <a:p>
            <a:r>
              <a:rPr lang="fi-FI" sz="1600" dirty="0"/>
              <a:t>[4] "Salmiakkia"</a:t>
            </a:r>
          </a:p>
          <a:p>
            <a:r>
              <a:rPr lang="fi-FI" sz="1600" dirty="0"/>
              <a:t>[5] "Huuhkaja"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83768" y="2931355"/>
            <a:ext cx="2592288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i-FI" sz="1400" dirty="0" err="1"/>
              <a:t>ostoslista.remove</a:t>
            </a:r>
            <a:r>
              <a:rPr lang="fi-FI" sz="1400" dirty="0"/>
              <a:t>("Salmiakkia")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2160" y="2651428"/>
            <a:ext cx="2160240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1600" b="1" dirty="0"/>
              <a:t>Ostoslista</a:t>
            </a:r>
          </a:p>
          <a:p>
            <a:r>
              <a:rPr lang="fi-FI" sz="1600" dirty="0"/>
              <a:t>[0] "Pekonia"</a:t>
            </a:r>
          </a:p>
          <a:p>
            <a:r>
              <a:rPr lang="fi-FI" sz="1600" dirty="0"/>
              <a:t>[1] "Kananmunia"</a:t>
            </a:r>
          </a:p>
          <a:p>
            <a:r>
              <a:rPr lang="fi-FI" sz="1600" dirty="0"/>
              <a:t>[2] "Tomaattia"</a:t>
            </a:r>
          </a:p>
          <a:p>
            <a:r>
              <a:rPr lang="fi-FI" sz="1600" dirty="0"/>
              <a:t>[3] "Papuja"</a:t>
            </a:r>
          </a:p>
          <a:p>
            <a:r>
              <a:rPr lang="fi-FI" sz="1600" dirty="0"/>
              <a:t>[4] "Huuhkaja"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5112" y="4739660"/>
            <a:ext cx="2160240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1600" b="1" dirty="0"/>
              <a:t>Ostoslista</a:t>
            </a:r>
          </a:p>
          <a:p>
            <a:r>
              <a:rPr lang="fi-FI" sz="1600" dirty="0"/>
              <a:t>[0] "Pekonia"</a:t>
            </a:r>
          </a:p>
          <a:p>
            <a:r>
              <a:rPr lang="fi-FI" sz="1600" dirty="0"/>
              <a:t>[1] "Kananmunia"</a:t>
            </a:r>
          </a:p>
          <a:p>
            <a:r>
              <a:rPr lang="fi-FI" sz="1600" dirty="0"/>
              <a:t>[2] "Tomaattia"</a:t>
            </a:r>
          </a:p>
          <a:p>
            <a:r>
              <a:rPr lang="fi-FI" sz="1600" dirty="0"/>
              <a:t>[3] "Papuja"</a:t>
            </a:r>
          </a:p>
          <a:p>
            <a:r>
              <a:rPr lang="fi-FI" sz="1600" dirty="0"/>
              <a:t>[4] "Huuhkaja"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83768" y="5056292"/>
            <a:ext cx="2592288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i-FI" sz="1400" dirty="0" err="1"/>
              <a:t>ostoslista.pop</a:t>
            </a:r>
            <a:r>
              <a:rPr lang="fi-FI" sz="1400" dirty="0"/>
              <a:t>(1)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12160" y="4739660"/>
            <a:ext cx="2160240" cy="135421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1600" b="1" dirty="0"/>
              <a:t>Ostoslista</a:t>
            </a:r>
          </a:p>
          <a:p>
            <a:r>
              <a:rPr lang="fi-FI" sz="1600" dirty="0"/>
              <a:t>[0] "Pekonia"</a:t>
            </a:r>
          </a:p>
          <a:p>
            <a:r>
              <a:rPr lang="fi-FI" sz="1600" dirty="0"/>
              <a:t>[1] "Tomaattia"</a:t>
            </a:r>
          </a:p>
          <a:p>
            <a:r>
              <a:rPr lang="fi-FI" sz="1600" dirty="0"/>
              <a:t>[2] "Papuja"</a:t>
            </a:r>
          </a:p>
          <a:p>
            <a:r>
              <a:rPr lang="fi-FI" sz="1600" dirty="0"/>
              <a:t>[3] "Huuhkaja"</a:t>
            </a:r>
          </a:p>
        </p:txBody>
      </p:sp>
    </p:spTree>
    <p:extLst>
      <p:ext uri="{BB962C8B-B14F-4D97-AF65-F5344CB8AC3E}">
        <p14:creationId xmlns:p14="http://schemas.microsoft.com/office/powerpoint/2010/main" val="2812558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LISTOJEN MUOKKAAMINEN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Listan järjestelyyn voit käyttää </a:t>
            </a:r>
            <a:r>
              <a:rPr lang="fi-FI" sz="2400" dirty="0" err="1"/>
              <a:t>sort</a:t>
            </a:r>
            <a:r>
              <a:rPr lang="fi-FI" sz="2400" dirty="0"/>
              <a:t>()- ja </a:t>
            </a:r>
            <a:r>
              <a:rPr lang="fi-FI" sz="2400" dirty="0" err="1"/>
              <a:t>reverse</a:t>
            </a:r>
            <a:r>
              <a:rPr lang="fi-FI" sz="2400" dirty="0"/>
              <a:t>()-aliohjelmia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2204864"/>
            <a:ext cx="2160240" cy="18466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1600" b="1" dirty="0"/>
              <a:t>Ostoslista</a:t>
            </a:r>
          </a:p>
          <a:p>
            <a:r>
              <a:rPr lang="fi-FI" sz="1600" dirty="0"/>
              <a:t>[0] "Pekonia"</a:t>
            </a:r>
          </a:p>
          <a:p>
            <a:r>
              <a:rPr lang="fi-FI" sz="1600" dirty="0"/>
              <a:t>[1] "Kananmunia"</a:t>
            </a:r>
          </a:p>
          <a:p>
            <a:r>
              <a:rPr lang="fi-FI" sz="1600" dirty="0"/>
              <a:t>[2] "Tomaattia"</a:t>
            </a:r>
          </a:p>
          <a:p>
            <a:r>
              <a:rPr lang="fi-FI" sz="1600" dirty="0"/>
              <a:t>[3] "Papuja"</a:t>
            </a:r>
          </a:p>
          <a:p>
            <a:r>
              <a:rPr lang="fi-FI" sz="1600" dirty="0"/>
              <a:t>[4] "Salmiakkia"</a:t>
            </a:r>
          </a:p>
          <a:p>
            <a:r>
              <a:rPr lang="fi-FI" sz="1600" dirty="0"/>
              <a:t>[5] "Huuhkaja"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83768" y="2484791"/>
            <a:ext cx="1800200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i-FI" sz="1400" dirty="0"/>
              <a:t>ostoslista.sort()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56176" y="2204863"/>
            <a:ext cx="2160240" cy="18158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1600" b="1" dirty="0"/>
              <a:t>Ostoslista</a:t>
            </a:r>
          </a:p>
          <a:p>
            <a:r>
              <a:rPr lang="fi-FI" sz="1600" dirty="0"/>
              <a:t>[0] "Huuhkaja"</a:t>
            </a:r>
          </a:p>
          <a:p>
            <a:r>
              <a:rPr lang="fi-FI" sz="1600" dirty="0"/>
              <a:t>[1] "Kananmunia"</a:t>
            </a:r>
          </a:p>
          <a:p>
            <a:r>
              <a:rPr lang="fi-FI" sz="1600" dirty="0"/>
              <a:t>[2] "Papuja"</a:t>
            </a:r>
          </a:p>
          <a:p>
            <a:r>
              <a:rPr lang="fi-FI" sz="1600" dirty="0"/>
              <a:t>[3] "Pekonia"</a:t>
            </a:r>
          </a:p>
          <a:p>
            <a:r>
              <a:rPr lang="fi-FI" sz="1600" dirty="0"/>
              <a:t>[4] "Tomaattia"</a:t>
            </a:r>
          </a:p>
          <a:p>
            <a:r>
              <a:rPr lang="fi-FI" sz="1600" dirty="0"/>
              <a:t>[5] "Salmiakkia"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560" y="4331450"/>
            <a:ext cx="2160240" cy="18466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1600" b="1" dirty="0"/>
              <a:t>Ostoslista</a:t>
            </a:r>
          </a:p>
          <a:p>
            <a:r>
              <a:rPr lang="fi-FI" sz="1600" dirty="0"/>
              <a:t>[0] "Pekonia"</a:t>
            </a:r>
          </a:p>
          <a:p>
            <a:r>
              <a:rPr lang="fi-FI" sz="1600" dirty="0"/>
              <a:t>[1] "Kananmunia"</a:t>
            </a:r>
          </a:p>
          <a:p>
            <a:r>
              <a:rPr lang="fi-FI" sz="1600" dirty="0"/>
              <a:t>[2] "Tomaattia"</a:t>
            </a:r>
          </a:p>
          <a:p>
            <a:r>
              <a:rPr lang="fi-FI" sz="1600" dirty="0"/>
              <a:t>[3] "Papuja"</a:t>
            </a:r>
          </a:p>
          <a:p>
            <a:r>
              <a:rPr lang="fi-FI" sz="1600" dirty="0"/>
              <a:t>[4] "Salmiakkia"</a:t>
            </a:r>
          </a:p>
          <a:p>
            <a:r>
              <a:rPr lang="fi-FI" sz="1600" dirty="0"/>
              <a:t>[5] "Huuhkaja"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83768" y="4611377"/>
            <a:ext cx="1800200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i-FI" sz="1400" dirty="0"/>
              <a:t>ostoslista.reverse()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56176" y="4305477"/>
            <a:ext cx="2160240" cy="18466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1600" b="1" dirty="0"/>
              <a:t>Ostoslista</a:t>
            </a:r>
          </a:p>
          <a:p>
            <a:r>
              <a:rPr lang="fi-FI" sz="1600" dirty="0"/>
              <a:t>[0] "Huuhkaja"</a:t>
            </a:r>
          </a:p>
          <a:p>
            <a:r>
              <a:rPr lang="fi-FI" sz="1600" dirty="0"/>
              <a:t>[1] "Salmiakkia"</a:t>
            </a:r>
          </a:p>
          <a:p>
            <a:r>
              <a:rPr lang="fi-FI" sz="1600" dirty="0"/>
              <a:t>[2] "Papuja"</a:t>
            </a:r>
          </a:p>
          <a:p>
            <a:r>
              <a:rPr lang="fi-FI" sz="1600" dirty="0"/>
              <a:t>[3] "Tomaattia"</a:t>
            </a:r>
          </a:p>
          <a:p>
            <a:r>
              <a:rPr lang="fi-FI" sz="1600" dirty="0"/>
              <a:t>[4] "Kananmunia"</a:t>
            </a:r>
          </a:p>
          <a:p>
            <a:r>
              <a:rPr lang="fi-FI" sz="1600" dirty="0"/>
              <a:t>[5] "Pekonia"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83768" y="3124441"/>
            <a:ext cx="2520280" cy="116955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i-FI" sz="1400" dirty="0"/>
              <a:t>ostoslista.sort(reverse=True)</a:t>
            </a:r>
          </a:p>
          <a:p>
            <a:endParaRPr lang="fi-FI" sz="1400" b="1" i="1" dirty="0"/>
          </a:p>
          <a:p>
            <a:r>
              <a:rPr lang="fi-FI" sz="1400" b="1" i="1" dirty="0"/>
              <a:t>reverse=True</a:t>
            </a:r>
            <a:r>
              <a:rPr lang="fi-FI" sz="1400" i="1" dirty="0"/>
              <a:t> parametri järjestää listan käänteiseen aakkos- tai numerojärjestykseen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83768" y="5199081"/>
            <a:ext cx="2520280" cy="116955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i-FI" sz="1400" dirty="0"/>
              <a:t>Huom! reverse() ei muokkaa listaa käänteiseen aakkosjärjestykseen, vaan vain kääntää listan senhetkisen järjestyksen.</a:t>
            </a:r>
            <a:endParaRPr lang="fi-FI" sz="1400" i="1" dirty="0"/>
          </a:p>
        </p:txBody>
      </p:sp>
    </p:spTree>
    <p:extLst>
      <p:ext uri="{BB962C8B-B14F-4D97-AF65-F5344CB8AC3E}">
        <p14:creationId xmlns:p14="http://schemas.microsoft.com/office/powerpoint/2010/main" val="16590193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LISTA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Listoja voi yhdistää toisiinsa </a:t>
            </a:r>
            <a:r>
              <a:rPr lang="fi-FI" b="1" dirty="0"/>
              <a:t>+</a:t>
            </a:r>
            <a:r>
              <a:rPr lang="fi-FI" dirty="0"/>
              <a:t> -operaattorin avulla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259632" y="2924944"/>
            <a:ext cx="6624736" cy="2304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ostokset = ["Pekoni", "Pavut", "Kananmunat"]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toisetOstokset = ["Hamsteri", "Jääraappa"]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ostokset = ostokset + toisetOstokset</a:t>
            </a:r>
          </a:p>
          <a:p>
            <a:pPr marL="0" lvl="1"/>
            <a:endParaRPr lang="fi-FI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ostokset = ostokset + ["Jadeapina", "Omenamehu"]</a:t>
            </a:r>
          </a:p>
        </p:txBody>
      </p:sp>
    </p:spTree>
    <p:extLst>
      <p:ext uri="{BB962C8B-B14F-4D97-AF65-F5344CB8AC3E}">
        <p14:creationId xmlns:p14="http://schemas.microsoft.com/office/powerpoint/2010/main" val="2464117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LISTA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Koska listojen tietotyyppejä ei ole rajoitettu, voivat listat sisältää myös listoja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Sisäkkäisten listojen avulla toisiinsa liittyvät tiedot voi tallentaa samaan sisempään listaan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259632" y="2924944"/>
            <a:ext cx="6624736" cy="17281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n-GB" dirty="0" err="1">
                <a:solidFill>
                  <a:schemeClr val="tx1"/>
                </a:solidFill>
                <a:latin typeface="Consolas" panose="020B0609020204030204" pitchFamily="49" charset="0"/>
              </a:rPr>
              <a:t>elokuvat</a:t>
            </a:r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 = [</a:t>
            </a:r>
          </a:p>
          <a:p>
            <a:pPr marL="0" lvl="1"/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            ["Shaun of the Dead", 2004, 7.9, 99],</a:t>
            </a:r>
          </a:p>
          <a:p>
            <a:pPr marL="0" lvl="1"/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            ["Hot Fuzz", 2007, 7.9, 116],</a:t>
            </a:r>
          </a:p>
          <a:p>
            <a:pPr marL="0" lvl="1"/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            ["The World's End", 2013, 7.0, 109]</a:t>
            </a:r>
          </a:p>
          <a:p>
            <a:pPr marL="0" lvl="1"/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           ]</a:t>
            </a:r>
            <a:endParaRPr lang="fi-FI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758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LISTA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Tiedonhaku onnistuu kaksinkertaisen järjestysnumeron avulla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Ensimmäinen numero määrittää mitä sisemmistä listoista tarkastellaan ja toinen numero mitä sisemmän listan kohtaa tarkastellaan: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1259632" y="3284984"/>
            <a:ext cx="6624736" cy="28803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n-GB" dirty="0" err="1">
                <a:solidFill>
                  <a:schemeClr val="tx1"/>
                </a:solidFill>
                <a:latin typeface="Consolas" panose="020B0609020204030204" pitchFamily="49" charset="0"/>
              </a:rPr>
              <a:t>elokuvat</a:t>
            </a:r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 = [["Shaun of the Dead", 2004, 8.0, 99],</a:t>
            </a:r>
          </a:p>
          <a:p>
            <a:pPr marL="0" lvl="1"/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            ["Hot Fuzz", 2007, 7.9, 116],</a:t>
            </a:r>
          </a:p>
          <a:p>
            <a:pPr marL="0" lvl="1"/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            ["The World's End", 2013, 7.0, 109]]</a:t>
            </a:r>
          </a:p>
          <a:p>
            <a:pPr marL="0" lvl="1"/>
            <a:endParaRPr lang="en-GB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print(</a:t>
            </a:r>
            <a:r>
              <a:rPr lang="en-GB" dirty="0" err="1">
                <a:solidFill>
                  <a:schemeClr val="tx1"/>
                </a:solidFill>
                <a:latin typeface="Consolas" panose="020B0609020204030204" pitchFamily="49" charset="0"/>
              </a:rPr>
              <a:t>elokuvat</a:t>
            </a:r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[1])</a:t>
            </a:r>
          </a:p>
          <a:p>
            <a:pPr marL="0" lvl="1"/>
            <a:r>
              <a:rPr lang="fi-FI" dirty="0">
                <a:solidFill>
                  <a:srgbClr val="C00000"/>
                </a:solidFill>
                <a:latin typeface="Consolas" panose="020B0609020204030204" pitchFamily="49" charset="0"/>
              </a:rPr>
              <a:t>&gt;&gt;&gt; ['Hot Fuzz', 2007, 7.9, 116]</a:t>
            </a:r>
            <a:endParaRPr lang="en-GB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print(</a:t>
            </a:r>
            <a:r>
              <a:rPr lang="en-GB" dirty="0" err="1">
                <a:solidFill>
                  <a:schemeClr val="tx1"/>
                </a:solidFill>
                <a:latin typeface="Consolas" panose="020B0609020204030204" pitchFamily="49" charset="0"/>
              </a:rPr>
              <a:t>elokuvat</a:t>
            </a:r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[1][0])</a:t>
            </a:r>
          </a:p>
          <a:p>
            <a:pPr marL="0" lvl="1"/>
            <a:r>
              <a:rPr lang="fi-FI" dirty="0">
                <a:solidFill>
                  <a:srgbClr val="C00000"/>
                </a:solidFill>
                <a:latin typeface="Consolas" panose="020B0609020204030204" pitchFamily="49" charset="0"/>
              </a:rPr>
              <a:t>&gt;&gt;&gt; Hot Fuzz</a:t>
            </a:r>
            <a:endParaRPr lang="en-GB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print(</a:t>
            </a:r>
            <a:r>
              <a:rPr lang="en-GB" dirty="0" err="1">
                <a:solidFill>
                  <a:schemeClr val="tx1"/>
                </a:solidFill>
                <a:latin typeface="Consolas" panose="020B0609020204030204" pitchFamily="49" charset="0"/>
              </a:rPr>
              <a:t>elokuvat</a:t>
            </a:r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[2][1])</a:t>
            </a:r>
          </a:p>
          <a:p>
            <a:pPr marL="0" lvl="1"/>
            <a:r>
              <a:rPr lang="fi-FI" dirty="0">
                <a:solidFill>
                  <a:srgbClr val="C00000"/>
                </a:solidFill>
                <a:latin typeface="Consolas" panose="020B0609020204030204" pitchFamily="49" charset="0"/>
              </a:rPr>
              <a:t>&gt;&gt;&gt; 2013</a:t>
            </a:r>
          </a:p>
        </p:txBody>
      </p:sp>
    </p:spTree>
    <p:extLst>
      <p:ext uri="{BB962C8B-B14F-4D97-AF65-F5344CB8AC3E}">
        <p14:creationId xmlns:p14="http://schemas.microsoft.com/office/powerpoint/2010/main" val="1139814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LISTA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Koska sisäkkäisten listojen käyttö perustuu siihen, että sisemmän listan tiedot tallennetaan aina samalle paikalle, ohjelmissa täytyy varmistua ettei poikkeuksia voi tapahtua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Sisäkkäisten listojen käyttö vaatii myös sen että tallennettavien tietojen järjestys on dokumentoitu, etenkin jos tallennettavia tietoja on useita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1331640" y="4077072"/>
            <a:ext cx="6624736" cy="14401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n-GB" dirty="0" err="1">
                <a:solidFill>
                  <a:schemeClr val="tx1"/>
                </a:solidFill>
                <a:latin typeface="Consolas" panose="020B0609020204030204" pitchFamily="49" charset="0"/>
              </a:rPr>
              <a:t>elokuvat</a:t>
            </a:r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 = [["Shaun of the Dead", 2004, 8.0, 99],</a:t>
            </a:r>
          </a:p>
          <a:p>
            <a:pPr marL="0" lvl="1"/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            ["Hot Fuzz", 2007, 7.9, 116],</a:t>
            </a:r>
          </a:p>
          <a:p>
            <a:pPr marL="0" lvl="1"/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            ["The World's End", 2013, 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109</a:t>
            </a:r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7.0</a:t>
            </a:r>
            <a:r>
              <a:rPr lang="en-GB" dirty="0">
                <a:solidFill>
                  <a:schemeClr val="tx1"/>
                </a:solidFill>
                <a:latin typeface="Consolas" panose="020B0609020204030204" pitchFamily="49" charset="0"/>
              </a:rPr>
              <a:t>]]</a:t>
            </a:r>
          </a:p>
        </p:txBody>
      </p:sp>
    </p:spTree>
    <p:extLst>
      <p:ext uri="{BB962C8B-B14F-4D97-AF65-F5344CB8AC3E}">
        <p14:creationId xmlns:p14="http://schemas.microsoft.com/office/powerpoint/2010/main" val="4114335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200" b="1" dirty="0"/>
              <a:t>MINIPROJEKTI: KEINOÄLYPORTSARI</a:t>
            </a:r>
            <a:endParaRPr lang="en-GB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Johtaja Mahamies pyörittää sivubisneksenä ravintolaa, muttei haluaisi maksaa palkkaa portsareille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Johtaja tarvitsee siis ohjelman, joka tarkastaa onko ravintolaan sisään pyrkivä asiakas VIP-listalla ja päästää vain Erittäin Tärkeät Henkilöt™ sisään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Jotta ravintolan tulovirta parantuisi, keinoälyn tulee kuitenkin ehdottaa  VIP-listalle liittymistä jokaiselle asiakkaalle, jota se ei tunnista, mutta myös tarjota jo listalla oleville mahdollisuus poistua listalta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03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fi-FI" sz="3600" b="1" dirty="0">
                <a:solidFill>
                  <a:schemeClr val="bg1"/>
                </a:solidFill>
              </a:rPr>
              <a:t>HARJOITUS: LISTAT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Tee megavisa osoitteessa:</a:t>
            </a:r>
          </a:p>
          <a:p>
            <a:pPr marL="457200" lvl="1" indent="0">
              <a:buNone/>
            </a:pP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https://goo.gl/forms/Jg8GqZNAWitAZlkx1</a:t>
            </a:r>
            <a:endParaRPr lang="fi-FI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fi-FI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fi-FI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fi-FI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6967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fi-FI" sz="3600" b="1" dirty="0">
                <a:solidFill>
                  <a:schemeClr val="bg1"/>
                </a:solidFill>
              </a:rPr>
              <a:t>HARJOITUS: LISTAT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  <a:solidFill>
            <a:schemeClr val="bg1">
              <a:lumMod val="95000"/>
            </a:schemeClr>
          </a:solidFill>
        </p:spPr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r>
              <a:rPr lang="fi-FI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Listojen käsittelyä:</a:t>
            </a:r>
          </a:p>
          <a:p>
            <a:pPr marL="971550" lvl="1" indent="-514350">
              <a:buFont typeface="+mj-lt"/>
              <a:buAutoNum type="alphaLcParenR"/>
            </a:pP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Laadi ostoslista, joka sisältää ainakin maitoa, hammastahnaa, appelsiinimehua, salmiakkia ja kahvia. Tulosta lista.</a:t>
            </a:r>
          </a:p>
          <a:p>
            <a:pPr marL="971550" lvl="1" indent="-514350">
              <a:buFont typeface="+mj-lt"/>
              <a:buAutoNum type="alphaLcParenR"/>
            </a:pP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Järjestä lista aakkosjärjestykseen ja tulosta lista.</a:t>
            </a:r>
          </a:p>
          <a:p>
            <a:pPr marL="971550" lvl="1" indent="-514350">
              <a:buFont typeface="+mj-lt"/>
              <a:buAutoNum type="alphaLcParenR"/>
            </a:pP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Lisää ostoslistalle kvinoaa ja poista salmiakki listalta. Järjestä lista uudelleen ja tulosta se</a:t>
            </a:r>
          </a:p>
          <a:p>
            <a:pPr marL="971550" lvl="1" indent="-514350">
              <a:buFont typeface="+mj-lt"/>
              <a:buAutoNum type="alphaLcParenR"/>
            </a:pP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Tulosta listan toinen, kolmas ja neljäs tuote</a:t>
            </a:r>
          </a:p>
          <a:p>
            <a:pPr marL="971550" lvl="1" indent="-514350">
              <a:buFont typeface="+mj-lt"/>
              <a:buAutoNum type="alphaLcParenR"/>
            </a:pP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Kysy käyttäjältä minkä tuotteen tämä haluaisi lisätä ostoslistalle. Lisää tuote ostoslistalle vain, jos tuote puuttuu listalta. Tulosta lista.</a:t>
            </a:r>
          </a:p>
          <a:p>
            <a:pPr marL="971550" lvl="1" indent="-514350">
              <a:buFont typeface="+mj-lt"/>
              <a:buAutoNum type="alphaLcParenR"/>
            </a:pP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Kerro käyttäjälle mitä tuotteita ostoslistalla on. Kysy käyttäjältä minkä tuotteen tämä haluaisi poistaa listalta ja poista tuote listalta. Tulosta lista.</a:t>
            </a:r>
          </a:p>
        </p:txBody>
      </p:sp>
    </p:spTree>
    <p:extLst>
      <p:ext uri="{BB962C8B-B14F-4D97-AF65-F5344CB8AC3E}">
        <p14:creationId xmlns:p14="http://schemas.microsoft.com/office/powerpoint/2010/main" val="30719867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MONIKKO (TUPLE)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Toinen yleinen listatyyppi Pythonissa on </a:t>
            </a:r>
            <a:r>
              <a:rPr lang="fi-FI" b="1" dirty="0"/>
              <a:t>monikko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Monikkon sisältöä voi tarkastella samoin tavoin kuin listan sisältöä</a:t>
            </a:r>
          </a:p>
        </p:txBody>
      </p:sp>
      <p:sp>
        <p:nvSpPr>
          <p:cNvPr id="4" name="Rectangle 3"/>
          <p:cNvSpPr/>
          <p:nvPr/>
        </p:nvSpPr>
        <p:spPr>
          <a:xfrm>
            <a:off x="1259632" y="4077072"/>
            <a:ext cx="6624736" cy="8640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fibonacci = (0,1,1,2,3,5,8,13,21,34,55)</a:t>
            </a:r>
          </a:p>
        </p:txBody>
      </p:sp>
    </p:spTree>
    <p:extLst>
      <p:ext uri="{BB962C8B-B14F-4D97-AF65-F5344CB8AC3E}">
        <p14:creationId xmlns:p14="http://schemas.microsoft.com/office/powerpoint/2010/main" val="4094621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MUISTIN VIRKISTYKSEKSI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Pythonissa on monia erityyppisiä sarjoja: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Merkkijonot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Listat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Numerosarjat</a:t>
            </a:r>
          </a:p>
          <a:p>
            <a:pPr marL="285750" indent="-285750"/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Sarjoja voi tarkastella ja vaikkapa tulostaa kätevästi järjestysnumeroiden avulla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D3B7D-166E-49F7-8DF9-A74166F0018C}"/>
              </a:ext>
            </a:extLst>
          </p:cNvPr>
          <p:cNvSpPr txBox="1"/>
          <p:nvPr/>
        </p:nvSpPr>
        <p:spPr>
          <a:xfrm>
            <a:off x="2645786" y="4509120"/>
            <a:ext cx="3852428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sarja = "Saippuakivikauppias"</a:t>
            </a:r>
          </a:p>
          <a:p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print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(sarja[5])</a:t>
            </a:r>
          </a:p>
          <a:p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print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(sarja[:11:1])</a:t>
            </a:r>
          </a:p>
          <a:p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print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(sarja[7::1])</a:t>
            </a:r>
          </a:p>
        </p:txBody>
      </p:sp>
    </p:spTree>
    <p:extLst>
      <p:ext uri="{BB962C8B-B14F-4D97-AF65-F5344CB8AC3E}">
        <p14:creationId xmlns:p14="http://schemas.microsoft.com/office/powerpoint/2010/main" val="31460328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MONIKKO (TUPLE)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Kun monikko on määritetty, sen sisältöä ei enää voi muokata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Monikkoa käytetään listoihin, joiden ei ole tarkoitus muuttua sen jälkeen kun ne on luotu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Monikko on kevyempi listatyyppi kuin lista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6978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MONIKKO (TUPLE)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Voit muuntaa listan monikoksi </a:t>
            </a:r>
            <a:r>
              <a:rPr lang="fi-FI" b="1" dirty="0"/>
              <a:t>tuple()</a:t>
            </a:r>
            <a:r>
              <a:rPr lang="fi-FI" dirty="0"/>
              <a:t>-funktion avulla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...tai monikon listaksi </a:t>
            </a:r>
            <a:r>
              <a:rPr lang="fi-FI" b="1" dirty="0"/>
              <a:t>list()</a:t>
            </a:r>
            <a:r>
              <a:rPr lang="fi-FI" dirty="0"/>
              <a:t>-funktion avulla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59632" y="2780928"/>
            <a:ext cx="6624736" cy="8640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fibonacciLista = [0,1,1,2,3,5,8,13,21,34,55]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fibonacciMonikko = tuple(fibonacciLista)</a:t>
            </a:r>
          </a:p>
        </p:txBody>
      </p:sp>
      <p:sp>
        <p:nvSpPr>
          <p:cNvPr id="5" name="Rectangle 4"/>
          <p:cNvSpPr/>
          <p:nvPr/>
        </p:nvSpPr>
        <p:spPr>
          <a:xfrm>
            <a:off x="1281176" y="4581128"/>
            <a:ext cx="6624736" cy="8640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lukuMonikko = (2,4,8,16,32,64,128,256,512,1024)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lukuLista = list(lukuMonikko)</a:t>
            </a:r>
          </a:p>
        </p:txBody>
      </p:sp>
    </p:spTree>
    <p:extLst>
      <p:ext uri="{BB962C8B-B14F-4D97-AF65-F5344CB8AC3E}">
        <p14:creationId xmlns:p14="http://schemas.microsoft.com/office/powerpoint/2010/main" val="22004150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SANAKIRJA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Kolmas tapa tallentaa tietoa on sanakirjan käyttäminen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Sanakirjoissa tieto tallennetaan ja tietoa noudetaan avain-arvo –parien avulla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Sanakirjojen avaimia ei voi muokata sen jälkeen kun ne on määritetty, mutta avaimiin liittyviä arvoja voi muuttaa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06099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SANAKIRJA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7200" y="1600199"/>
            <a:ext cx="8229600" cy="45259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hahmot = {"Simon":"Tim Birdsley", 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          "Jessica":"Daisy Steiner", 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          "Nick":"Mike Watt",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          "Mark":"Brian Topp"}</a:t>
            </a:r>
          </a:p>
          <a:p>
            <a:pPr marL="0" lvl="1"/>
            <a:endParaRPr lang="fi-FI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dirty="0">
                <a:solidFill>
                  <a:srgbClr val="C00000"/>
                </a:solidFill>
                <a:latin typeface="Consolas" panose="020B0609020204030204" pitchFamily="49" charset="0"/>
              </a:rPr>
              <a:t># arvon hakeminen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print(hahmot["Simon"])</a:t>
            </a:r>
          </a:p>
          <a:p>
            <a:pPr marL="0" lvl="1"/>
            <a:endParaRPr lang="fi-FI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dirty="0">
                <a:solidFill>
                  <a:srgbClr val="C00000"/>
                </a:solidFill>
                <a:latin typeface="Consolas" panose="020B0609020204030204" pitchFamily="49" charset="0"/>
              </a:rPr>
              <a:t># arvon muuttaminen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hahmot["Simon"] = "Tim Bisley"</a:t>
            </a:r>
          </a:p>
          <a:p>
            <a:pPr marL="0" lvl="1"/>
            <a:endParaRPr lang="fi-FI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dirty="0">
                <a:solidFill>
                  <a:srgbClr val="C00000"/>
                </a:solidFill>
                <a:latin typeface="Consolas" panose="020B0609020204030204" pitchFamily="49" charset="0"/>
              </a:rPr>
              <a:t># arvon lisääminen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hahmot["Julia"] = "Marsha Klein"</a:t>
            </a:r>
          </a:p>
          <a:p>
            <a:pPr marL="0" lvl="1"/>
            <a:endParaRPr lang="fi-FI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dirty="0">
                <a:solidFill>
                  <a:srgbClr val="C00000"/>
                </a:solidFill>
                <a:latin typeface="Consolas" panose="020B0609020204030204" pitchFamily="49" charset="0"/>
              </a:rPr>
              <a:t># arvon poistaminen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hahmot.pop("Nick")</a:t>
            </a:r>
          </a:p>
        </p:txBody>
      </p:sp>
    </p:spTree>
    <p:extLst>
      <p:ext uri="{BB962C8B-B14F-4D97-AF65-F5344CB8AC3E}">
        <p14:creationId xmlns:p14="http://schemas.microsoft.com/office/powerpoint/2010/main" val="21376074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SANAKIRJA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Sanakirjan arvot eivät tallennu järjestyksessä, vaan tietoja voi hakea vain avaimen avulla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Avainlistan saa noudettua </a:t>
            </a:r>
            <a:r>
              <a:rPr lang="fi-FI" b="1" dirty="0"/>
              <a:t>keys()</a:t>
            </a:r>
            <a:r>
              <a:rPr lang="fi-FI" dirty="0"/>
              <a:t>-funktiolla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259632" y="3501008"/>
            <a:ext cx="6624736" cy="21602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hahmot = {"Simon":"Tim Bisley", 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          "Jessica":"Daisy Steiner", 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          "Nick":"Mike Watt",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          "Mark":"Brian Topp"}</a:t>
            </a:r>
          </a:p>
          <a:p>
            <a:pPr marL="0" lvl="1"/>
            <a:endParaRPr lang="fi-FI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print(hahmot.keys())</a:t>
            </a:r>
          </a:p>
          <a:p>
            <a:pPr marL="0" lvl="1"/>
            <a:r>
              <a:rPr lang="fi-FI" dirty="0">
                <a:solidFill>
                  <a:srgbClr val="C00000"/>
                </a:solidFill>
                <a:latin typeface="Consolas" panose="020B0609020204030204" pitchFamily="49" charset="0"/>
              </a:rPr>
              <a:t>&gt;&gt;&gt; dict_keys(['Jessica', 'Nick', 'Simon', 'Mark'])</a:t>
            </a:r>
          </a:p>
        </p:txBody>
      </p:sp>
    </p:spTree>
    <p:extLst>
      <p:ext uri="{BB962C8B-B14F-4D97-AF65-F5344CB8AC3E}">
        <p14:creationId xmlns:p14="http://schemas.microsoft.com/office/powerpoint/2010/main" val="25759860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SANAKIRJA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Koska avainlista on lista, voit käyttää </a:t>
            </a:r>
            <a:r>
              <a:rPr lang="fi-FI" b="1" dirty="0"/>
              <a:t>in</a:t>
            </a:r>
            <a:r>
              <a:rPr lang="fi-FI" dirty="0"/>
              <a:t>-operaattoria virheiden ehkäisyyn tietoja haettaessa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259632" y="3284389"/>
            <a:ext cx="6624736" cy="30243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hahmot = {"Simon":"Tim Bisley", 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          "Jessica":"Daisy Steiner", 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          "Nick":"Mike Watt",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          "Mark":"Brian Topp"}</a:t>
            </a:r>
          </a:p>
          <a:p>
            <a:pPr marL="0" lvl="1"/>
            <a:endParaRPr lang="fi-FI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if "Simone" in hahmot.keys():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   print(hahmot["Simone"])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else:</a:t>
            </a:r>
          </a:p>
          <a:p>
            <a:pPr marL="0" lvl="1"/>
            <a:r>
              <a:rPr lang="fi-FI" dirty="0">
                <a:solidFill>
                  <a:schemeClr val="tx1"/>
                </a:solidFill>
                <a:latin typeface="Consolas" panose="020B0609020204030204" pitchFamily="49" charset="0"/>
              </a:rPr>
              <a:t>   print("Annetulla avaimella ei löytynyt tietoja")</a:t>
            </a:r>
          </a:p>
        </p:txBody>
      </p:sp>
    </p:spTree>
    <p:extLst>
      <p:ext uri="{BB962C8B-B14F-4D97-AF65-F5344CB8AC3E}">
        <p14:creationId xmlns:p14="http://schemas.microsoft.com/office/powerpoint/2010/main" val="661759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SANAKIRJA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Yhdistämällä sanakirjan ja listan, voit tallentaa yhden avaimen taakse useita tietoja: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endParaRPr lang="fi-FI" sz="2800" dirty="0"/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Ainoa hankaluus listoja käytettäessä (taas kerran) on, että tallennettavien tietojen järjestys voi olla hankala muistaa</a:t>
            </a:r>
          </a:p>
        </p:txBody>
      </p:sp>
      <p:sp>
        <p:nvSpPr>
          <p:cNvPr id="4" name="Rectangle 3"/>
          <p:cNvSpPr/>
          <p:nvPr/>
        </p:nvSpPr>
        <p:spPr>
          <a:xfrm>
            <a:off x="1259632" y="2492896"/>
            <a:ext cx="6624736" cy="22771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elokuvat = {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            "Shaun of the Dead": [2004, 7.9, 99],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            "Hot Fuzz": [ 2007, 7.9, 116],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            "The World's End": [2013, 7.0, 109]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            }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print(elokuvat["Hot Fuzz"])</a:t>
            </a:r>
          </a:p>
          <a:p>
            <a:pPr marL="0" lvl="1"/>
            <a:r>
              <a:rPr lang="fi-FI" sz="1600" dirty="0">
                <a:solidFill>
                  <a:srgbClr val="C00000"/>
                </a:solidFill>
                <a:latin typeface="Consolas" panose="020B0609020204030204" pitchFamily="49" charset="0"/>
              </a:rPr>
              <a:t>&gt;&gt;&gt; [2007, 7.9, 116]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print(elokuvat["Hot Fuzz"][1])</a:t>
            </a:r>
          </a:p>
          <a:p>
            <a:pPr marL="0" lvl="1"/>
            <a:r>
              <a:rPr lang="fi-FI" sz="1600" dirty="0">
                <a:solidFill>
                  <a:srgbClr val="C00000"/>
                </a:solidFill>
                <a:latin typeface="Consolas" panose="020B0609020204030204" pitchFamily="49" charset="0"/>
              </a:rPr>
              <a:t>&gt;&gt;&gt; 7.9</a:t>
            </a:r>
          </a:p>
        </p:txBody>
      </p:sp>
    </p:spTree>
    <p:extLst>
      <p:ext uri="{BB962C8B-B14F-4D97-AF65-F5344CB8AC3E}">
        <p14:creationId xmlns:p14="http://schemas.microsoft.com/office/powerpoint/2010/main" val="30200380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SANAKIRJA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Käyttämällä sanakirjojen sisällä sanakirjoja arvojen tallentamiseen, tietojen noutaminen helpottuu:</a:t>
            </a:r>
          </a:p>
        </p:txBody>
      </p:sp>
      <p:sp>
        <p:nvSpPr>
          <p:cNvPr id="4" name="Rectangle 3"/>
          <p:cNvSpPr/>
          <p:nvPr/>
        </p:nvSpPr>
        <p:spPr>
          <a:xfrm>
            <a:off x="431536" y="3284984"/>
            <a:ext cx="8291264" cy="2304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elokuvat = {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            "Shaun of the Dead": {"vuosi":2004, "imdb":8.0, "kesto":99},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            "Hot Fuzz": {"vuosi":2007, "imdb":7.9, "kesto":116},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            "The World's End": {"vuosi":2013, "imdb":7.0, "kesto":109}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            }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print(elokuvat["Hot Fuzz"])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print(elokuvat["Hot Fuzz"]["imdb"])</a:t>
            </a:r>
            <a:endParaRPr lang="fi-FI" sz="1600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368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200" b="1" dirty="0"/>
              <a:t>MINIPROJEKTI: KEIKKALIPPUKAUPPA</a:t>
            </a:r>
            <a:endParaRPr lang="en-GB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Johtaja Mahamies haluaisi karsia keikkapaikkansa kulurakennetta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Jotta johtaja voisi irtisanoa lipunmyyjät, hän tarvitsee toimivan lippukauppaohjelman jolla korvata ihmismyyjät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Ohjelman tulee: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kertoa käyttäjälle mitä keikkoja ohjelmassa on lähiaikoina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kysyä mille keikalle käyttäjä haluaa lippuja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kertoa käyttäjälle lippujen hinta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kysyä kuinka monta lippua käyttäjä haluaa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kertoa käyttäjälle lippujen yhteishinta tai ilmoittaa jos keikalle ei ole saatavissa käyttäjän haluamaa määrää lippuja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1048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fi-FI" sz="3600" b="1" dirty="0">
                <a:solidFill>
                  <a:schemeClr val="bg1"/>
                </a:solidFill>
              </a:rPr>
              <a:t>HARJOITUS: SANAKIRJAT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i-FI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Sanakirjojen käsittely:</a:t>
            </a:r>
          </a:p>
          <a:p>
            <a:pPr marL="971550" lvl="1" indent="-514350">
              <a:buFont typeface="+mj-lt"/>
              <a:buAutoNum type="alphaLcParenR"/>
            </a:pP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Laadi sanakirja, jossa on lista opiskelijoista ja heidän kurssiarvosanoista. Tulosta sanakirja.</a:t>
            </a:r>
          </a:p>
          <a:p>
            <a:pPr marL="971550" lvl="1" indent="-514350">
              <a:buFont typeface="+mj-lt"/>
              <a:buAutoNum type="alphaLcParenR"/>
            </a:pP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Tulosta opiskelijoiden nimet aakkosjärjestyksessä</a:t>
            </a:r>
          </a:p>
          <a:p>
            <a:pPr marL="971550" lvl="1" indent="-514350">
              <a:buFont typeface="+mj-lt"/>
              <a:buAutoNum type="alphaLcParenR"/>
            </a:pP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Tulosta sanakirja ja anna käyttäjälle mahdollisuus lisätä opiskelija ja tämän arvosana listalle, tai poistaa opiskelija listalta</a:t>
            </a:r>
          </a:p>
          <a:p>
            <a:pPr marL="971550" lvl="1" indent="-514350">
              <a:buFont typeface="+mj-lt"/>
              <a:buAutoNum type="alphaLcParenR"/>
            </a:pPr>
            <a:endParaRPr lang="fi-FI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685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MUISTIN VIRKISTYKSEKSI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fi-FI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index</a:t>
            </a:r>
            <a:r>
              <a:rPr lang="fi-F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()</a:t>
            </a:r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-funktion avulla sarjasta voi etsiä haluamansa kohdan josta aloittaa tai johon päättää tulostaminen</a:t>
            </a:r>
          </a:p>
          <a:p>
            <a:pPr marL="0" indent="0">
              <a:buNone/>
            </a:pPr>
            <a:endParaRPr lang="fi-FI" sz="2400" b="1" dirty="0">
              <a:solidFill>
                <a:schemeClr val="tx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D3B7D-166E-49F7-8DF9-A74166F0018C}"/>
              </a:ext>
            </a:extLst>
          </p:cNvPr>
          <p:cNvSpPr txBox="1"/>
          <p:nvPr/>
        </p:nvSpPr>
        <p:spPr>
          <a:xfrm>
            <a:off x="2024717" y="2708920"/>
            <a:ext cx="509456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email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= "mika@mikahimself.com"</a:t>
            </a:r>
          </a:p>
          <a:p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print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(</a:t>
            </a:r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email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fi-FI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email.index</a:t>
            </a: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("@") + 1::1])</a:t>
            </a:r>
          </a:p>
        </p:txBody>
      </p:sp>
    </p:spTree>
    <p:extLst>
      <p:ext uri="{BB962C8B-B14F-4D97-AF65-F5344CB8AC3E}">
        <p14:creationId xmlns:p14="http://schemas.microsoft.com/office/powerpoint/2010/main" val="16215573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3"/>
          <p:cNvSpPr txBox="1">
            <a:spLocks/>
          </p:cNvSpPr>
          <p:nvPr/>
        </p:nvSpPr>
        <p:spPr>
          <a:xfrm>
            <a:off x="457200" y="273050"/>
            <a:ext cx="3008313" cy="1427758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2800" dirty="0">
                <a:solidFill>
                  <a:schemeClr val="bg1"/>
                </a:solidFill>
                <a:cs typeface="Arial" pitchFamily="34" charset="0"/>
              </a:rPr>
              <a:t>Tekninen viestintä</a:t>
            </a:r>
            <a:br>
              <a:rPr lang="fi-FI" sz="2800" dirty="0">
                <a:solidFill>
                  <a:schemeClr val="bg1"/>
                </a:solidFill>
                <a:cs typeface="Arial" pitchFamily="34" charset="0"/>
              </a:rPr>
            </a:br>
            <a:r>
              <a:rPr lang="fi-FI" sz="2800" dirty="0">
                <a:solidFill>
                  <a:schemeClr val="bg1"/>
                </a:solidFill>
                <a:cs typeface="Arial" pitchFamily="34" charset="0"/>
              </a:rPr>
              <a:t>12.02.2013</a:t>
            </a:r>
            <a:endParaRPr lang="en-US" sz="2800" dirty="0"/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endParaRPr lang="en-US" sz="4000" dirty="0"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96336" y="5085184"/>
            <a:ext cx="1090464" cy="1040979"/>
          </a:xfrm>
          <a:prstGeom prst="rect">
            <a:avLst/>
          </a:prstGeom>
          <a:solidFill>
            <a:srgbClr val="00B0F0">
              <a:alpha val="2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6000" b="1" dirty="0"/>
              <a:t>Silmukat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67930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SILMUKAT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Silmukat ovat useimpien ohjelmointikielten peruselementti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Silmukoiden avulla ohjelman saa toistamaan tietyn tehtävän useita kertoja ilman että ohjelmaan tarvitsee kirjoittaa useita koodirivejä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2870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i-FI" b="1" dirty="0"/>
              <a:t>WHILE-SILMUKKA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While-silmukka on yksi Pythonin sisäänrakennetuista silmukoista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 err="1"/>
              <a:t>While</a:t>
            </a:r>
            <a:r>
              <a:rPr lang="fi-FI" sz="2400" dirty="0"/>
              <a:t>-silmukka toistaa jotain tiettyä tehtävää, kunnes silmukasta poistumiseen vaadittava ehto täyttyy.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Ohjelma voi esim. kysyä käyttäjältä salasanaa niin monta kertaa, että käyttäjä kirjoittaa salasanan oikein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76156" y="1412776"/>
            <a:ext cx="504056" cy="50405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228184" y="1916832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28183" y="3111642"/>
            <a:ext cx="1" cy="9654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860032" y="4470211"/>
            <a:ext cx="927128" cy="29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>
          <a:xfrm rot="5400000" flipH="1" flipV="1">
            <a:off x="4477502" y="3163458"/>
            <a:ext cx="1692188" cy="927128"/>
          </a:xfrm>
          <a:prstGeom prst="bentConnector3">
            <a:avLst>
              <a:gd name="adj1" fmla="val 9988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6667500" y="2780928"/>
            <a:ext cx="9288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596336" y="2780928"/>
            <a:ext cx="0" cy="24482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/>
          <p:nvPr/>
        </p:nvCxnSpPr>
        <p:spPr>
          <a:xfrm rot="10800000" flipV="1">
            <a:off x="6228184" y="5229200"/>
            <a:ext cx="1368152" cy="432048"/>
          </a:xfrm>
          <a:prstGeom prst="bentConnector3">
            <a:avLst>
              <a:gd name="adj1" fmla="val 99981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1520" y="13407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274028" y="3421449"/>
            <a:ext cx="90010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Kyllä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644574" y="3462110"/>
            <a:ext cx="90010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Ei</a:t>
            </a:r>
            <a:endParaRPr lang="en-US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5815517" y="2266928"/>
          <a:ext cx="844714" cy="844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6" name="Image" r:id="rId3" imgW="3415680" imgH="3415680" progId="Photoshop.Image.15">
                  <p:embed/>
                </p:oleObj>
              </mc:Choice>
              <mc:Fallback>
                <p:oleObj name="Image" r:id="rId3" imgW="3415680" imgH="3415680" progId="Photoshop.Image.15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15517" y="2266928"/>
                        <a:ext cx="844714" cy="8447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Oval Callout 19"/>
          <p:cNvSpPr/>
          <p:nvPr/>
        </p:nvSpPr>
        <p:spPr>
          <a:xfrm>
            <a:off x="6589487" y="1633362"/>
            <a:ext cx="1585036" cy="1016005"/>
          </a:xfrm>
          <a:prstGeom prst="wedgeEllipseCallout">
            <a:avLst>
              <a:gd name="adj1" fmla="val -57528"/>
              <a:gd name="adj2" fmla="val 5268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Onko vielä ruokaa?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5805826" y="4073957"/>
          <a:ext cx="844714" cy="844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7" name="Image" r:id="rId5" imgW="3415680" imgH="3415680" progId="Photoshop.Image.15">
                  <p:embed/>
                </p:oleObj>
              </mc:Choice>
              <mc:Fallback>
                <p:oleObj name="Image" r:id="rId5" imgW="3415680" imgH="3415680" progId="Photoshop.Image.15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05826" y="4073957"/>
                        <a:ext cx="844714" cy="8447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Oval Callout 23"/>
          <p:cNvSpPr/>
          <p:nvPr/>
        </p:nvSpPr>
        <p:spPr>
          <a:xfrm>
            <a:off x="6437929" y="3719735"/>
            <a:ext cx="944076" cy="750476"/>
          </a:xfrm>
          <a:prstGeom prst="wedgeEllipseCallout">
            <a:avLst>
              <a:gd name="adj1" fmla="val -57528"/>
              <a:gd name="adj2" fmla="val 5268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SYÖ!</a:t>
            </a:r>
          </a:p>
        </p:txBody>
      </p:sp>
      <p:sp>
        <p:nvSpPr>
          <p:cNvPr id="30" name="Oval 29"/>
          <p:cNvSpPr/>
          <p:nvPr/>
        </p:nvSpPr>
        <p:spPr>
          <a:xfrm>
            <a:off x="5985846" y="5692551"/>
            <a:ext cx="504056" cy="50405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063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WHILE-SILMUKKA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While-silmukka on hyödyllinen erityisesti silloin kun ohjelman laatija ei voi etukäteen tietää kuinka monta joku tietty toiminto tulee suorittaa ennen kuin ohjema saa halutun arvon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While-silmukka on avuksi esim. pyydettäessä käyttäjältä syötteitä</a:t>
            </a:r>
          </a:p>
        </p:txBody>
      </p:sp>
    </p:spTree>
    <p:extLst>
      <p:ext uri="{BB962C8B-B14F-4D97-AF65-F5344CB8AC3E}">
        <p14:creationId xmlns:p14="http://schemas.microsoft.com/office/powerpoint/2010/main" val="11586598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WHILE-SILMUKKA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Silmukka määritetään </a:t>
            </a:r>
            <a:r>
              <a:rPr lang="fi-FI" b="1" dirty="0"/>
              <a:t>while</a:t>
            </a:r>
            <a:r>
              <a:rPr lang="fi-FI" dirty="0"/>
              <a:t>-operaattorilla ja siihen liittyvällä ehdolla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err="1"/>
              <a:t>Kohdatessaan</a:t>
            </a:r>
            <a:r>
              <a:rPr lang="en-US" dirty="0"/>
              <a:t> while-</a:t>
            </a:r>
            <a:r>
              <a:rPr lang="en-US" dirty="0" err="1"/>
              <a:t>operaattorin</a:t>
            </a:r>
            <a:r>
              <a:rPr lang="en-US" dirty="0"/>
              <a:t>, Python </a:t>
            </a:r>
            <a:r>
              <a:rPr lang="en-US" dirty="0" err="1"/>
              <a:t>tarkastaa</a:t>
            </a:r>
            <a:r>
              <a:rPr lang="en-US" dirty="0"/>
              <a:t> </a:t>
            </a:r>
            <a:r>
              <a:rPr lang="en-US" dirty="0" err="1"/>
              <a:t>ehdon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Jos </a:t>
            </a:r>
            <a:r>
              <a:rPr lang="en-US" dirty="0" err="1"/>
              <a:t>ehto</a:t>
            </a:r>
            <a:r>
              <a:rPr lang="en-US" dirty="0"/>
              <a:t> on </a:t>
            </a:r>
            <a:r>
              <a:rPr lang="en-US" dirty="0" err="1"/>
              <a:t>tosi</a:t>
            </a:r>
            <a:r>
              <a:rPr lang="en-US" dirty="0"/>
              <a:t> Python </a:t>
            </a:r>
            <a:r>
              <a:rPr lang="en-US" dirty="0" err="1"/>
              <a:t>toistaa</a:t>
            </a:r>
            <a:r>
              <a:rPr lang="en-US" dirty="0"/>
              <a:t> while-</a:t>
            </a:r>
            <a:r>
              <a:rPr lang="en-US" dirty="0" err="1"/>
              <a:t>silmukan</a:t>
            </a:r>
            <a:r>
              <a:rPr lang="en-US" dirty="0"/>
              <a:t> </a:t>
            </a:r>
            <a:r>
              <a:rPr lang="en-US" dirty="0" err="1"/>
              <a:t>sisällä</a:t>
            </a:r>
            <a:r>
              <a:rPr lang="en-US" dirty="0"/>
              <a:t> </a:t>
            </a:r>
            <a:r>
              <a:rPr lang="en-US" dirty="0" err="1"/>
              <a:t>olevan</a:t>
            </a:r>
            <a:r>
              <a:rPr lang="en-US" dirty="0"/>
              <a:t> </a:t>
            </a:r>
            <a:r>
              <a:rPr lang="en-US" dirty="0" err="1"/>
              <a:t>koodilohkon</a:t>
            </a:r>
            <a:r>
              <a:rPr lang="en-US" dirty="0"/>
              <a:t> ja </a:t>
            </a:r>
            <a:r>
              <a:rPr lang="en-US" dirty="0" err="1"/>
              <a:t>tarkastaa</a:t>
            </a:r>
            <a:r>
              <a:rPr lang="en-US" dirty="0"/>
              <a:t> </a:t>
            </a:r>
            <a:r>
              <a:rPr lang="en-US" dirty="0" err="1"/>
              <a:t>sen</a:t>
            </a:r>
            <a:r>
              <a:rPr lang="en-US" dirty="0"/>
              <a:t> </a:t>
            </a:r>
            <a:r>
              <a:rPr lang="en-US" dirty="0" err="1"/>
              <a:t>jälkeen</a:t>
            </a:r>
            <a:r>
              <a:rPr lang="en-US" dirty="0"/>
              <a:t> </a:t>
            </a:r>
            <a:r>
              <a:rPr lang="en-US" dirty="0" err="1"/>
              <a:t>onko</a:t>
            </a:r>
            <a:r>
              <a:rPr lang="en-US" dirty="0"/>
              <a:t> </a:t>
            </a:r>
            <a:r>
              <a:rPr lang="en-US" dirty="0" err="1"/>
              <a:t>ehto</a:t>
            </a:r>
            <a:r>
              <a:rPr lang="en-US" dirty="0"/>
              <a:t> </a:t>
            </a:r>
            <a:r>
              <a:rPr lang="en-US" dirty="0" err="1"/>
              <a:t>edelleen</a:t>
            </a:r>
            <a:r>
              <a:rPr lang="en-US" dirty="0"/>
              <a:t> </a:t>
            </a:r>
            <a:r>
              <a:rPr lang="en-US" dirty="0" err="1"/>
              <a:t>tosi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fi-FI" sz="2000" dirty="0">
                <a:latin typeface="Consolas" panose="020B0609020204030204" pitchFamily="49" charset="0"/>
              </a:rPr>
              <a:t>while True:</a:t>
            </a:r>
          </a:p>
          <a:p>
            <a:pPr marL="0" lvl="0" indent="0">
              <a:buNone/>
            </a:pPr>
            <a:r>
              <a:rPr lang="fi-FI" sz="2000" dirty="0">
                <a:latin typeface="Consolas" panose="020B0609020204030204" pitchFamily="49" charset="0"/>
              </a:rPr>
              <a:t>	print("Moikka!")</a:t>
            </a:r>
          </a:p>
          <a:p>
            <a:pPr marL="0" lvl="0" indent="0">
              <a:buNone/>
            </a:pPr>
            <a:r>
              <a:rPr lang="fi-FI" sz="1800" dirty="0">
                <a:solidFill>
                  <a:srgbClr val="C00000"/>
                </a:solidFill>
                <a:latin typeface="Consolas" panose="020B0609020204030204" pitchFamily="49" charset="0"/>
              </a:rPr>
              <a:t>&gt;&gt;&gt; 'Moikka’</a:t>
            </a:r>
          </a:p>
          <a:p>
            <a:pPr marL="0" indent="0">
              <a:buNone/>
            </a:pPr>
            <a:r>
              <a:rPr lang="fi-FI" sz="1800" dirty="0">
                <a:solidFill>
                  <a:srgbClr val="C00000"/>
                </a:solidFill>
                <a:latin typeface="Consolas" panose="020B0609020204030204" pitchFamily="49" charset="0"/>
              </a:rPr>
              <a:t>&gt;&gt;&gt; 'Moikka'</a:t>
            </a:r>
            <a:endParaRPr lang="en-US" sz="18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fi-FI" sz="1800" dirty="0">
                <a:solidFill>
                  <a:srgbClr val="C00000"/>
                </a:solidFill>
                <a:latin typeface="Consolas" panose="020B0609020204030204" pitchFamily="49" charset="0"/>
              </a:rPr>
              <a:t>&gt;&gt;&gt; 'Moikka'</a:t>
            </a:r>
            <a:endParaRPr lang="en-US" sz="18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fi-FI" sz="1800" dirty="0">
                <a:solidFill>
                  <a:srgbClr val="C00000"/>
                </a:solidFill>
                <a:latin typeface="Consolas" panose="020B0609020204030204" pitchFamily="49" charset="0"/>
              </a:rPr>
              <a:t>&gt;&gt;&gt; 'Moikka'</a:t>
            </a:r>
            <a:endParaRPr lang="en-US" sz="18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fi-FI" sz="1800" dirty="0">
                <a:solidFill>
                  <a:srgbClr val="C00000"/>
                </a:solidFill>
                <a:latin typeface="Consolas" panose="020B0609020204030204" pitchFamily="49" charset="0"/>
              </a:rPr>
              <a:t>&gt;&gt;&gt; 'Moikka'</a:t>
            </a:r>
            <a:endParaRPr lang="en-US" sz="18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fi-FI" sz="1800" dirty="0">
                <a:solidFill>
                  <a:srgbClr val="C00000"/>
                </a:solidFill>
                <a:latin typeface="Consolas" panose="020B0609020204030204" pitchFamily="49" charset="0"/>
              </a:rPr>
              <a:t>&gt;&gt;&gt; 'Moikka'</a:t>
            </a:r>
            <a:endParaRPr lang="en-US" sz="18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fi-FI" sz="1800" dirty="0">
                <a:solidFill>
                  <a:srgbClr val="C00000"/>
                </a:solidFill>
                <a:latin typeface="Consolas" panose="020B0609020204030204" pitchFamily="49" charset="0"/>
              </a:rPr>
              <a:t>&gt;&gt;&gt; 'Moikka'</a:t>
            </a:r>
            <a:endParaRPr lang="en-US" sz="18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fi-FI" sz="1800" dirty="0">
                <a:solidFill>
                  <a:srgbClr val="C00000"/>
                </a:solidFill>
                <a:latin typeface="Consolas" panose="020B0609020204030204" pitchFamily="49" charset="0"/>
              </a:rPr>
              <a:t>&gt;&gt;&gt; 'Moikka'</a:t>
            </a:r>
            <a:endParaRPr lang="en-US" sz="18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fi-FI" sz="1800" dirty="0">
                <a:solidFill>
                  <a:srgbClr val="C00000"/>
                </a:solidFill>
                <a:latin typeface="Consolas" panose="020B0609020204030204" pitchFamily="49" charset="0"/>
              </a:rPr>
              <a:t>&gt;&gt;&gt; 'Moikka'</a:t>
            </a:r>
            <a:endParaRPr lang="en-US" sz="18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fi-FI" sz="1800" dirty="0">
                <a:solidFill>
                  <a:srgbClr val="C00000"/>
                </a:solidFill>
                <a:latin typeface="Consolas" panose="020B0609020204030204" pitchFamily="49" charset="0"/>
              </a:rPr>
              <a:t>&gt;&gt;&gt; 'Moikka'</a:t>
            </a:r>
            <a:endParaRPr lang="en-US" sz="18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lvl="0" indent="0">
              <a:buNone/>
            </a:pP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09709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WHILE-SILMUKKA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nimi = input("Kerro nimesi: ").</a:t>
            </a:r>
            <a:r>
              <a:rPr lang="fi-FI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strip</a:t>
            </a: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endParaRPr lang="fi-FI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if len(nimi) == 0:</a:t>
            </a:r>
          </a:p>
          <a:p>
            <a:pPr marL="0" indent="0"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fi-FI" sz="1700" dirty="0">
                <a:latin typeface="Consolas" panose="020B0609020204030204" pitchFamily="49" charset="0"/>
                <a:cs typeface="Consolas" panose="020B0609020204030204" pitchFamily="49" charset="0"/>
              </a:rPr>
              <a:t>nimi = input("Nimi ei voi olla tyhjä. Kerro nimesi: ").</a:t>
            </a:r>
            <a:r>
              <a:rPr lang="fi-FI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strip</a:t>
            </a:r>
            <a:r>
              <a:rPr lang="fi-FI" sz="17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endParaRPr lang="fi-FI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print("Moi {}".format(nimi))</a:t>
            </a:r>
          </a:p>
        </p:txBody>
      </p:sp>
    </p:spTree>
    <p:extLst>
      <p:ext uri="{BB962C8B-B14F-4D97-AF65-F5344CB8AC3E}">
        <p14:creationId xmlns:p14="http://schemas.microsoft.com/office/powerpoint/2010/main" val="1585694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WHILE-SILMUKKA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nimi = input("Kerro nimesi: ").</a:t>
            </a:r>
            <a:r>
              <a:rPr lang="fi-FI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strip</a:t>
            </a: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endParaRPr lang="fi-FI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while len(nimi) == 0:</a:t>
            </a:r>
          </a:p>
          <a:p>
            <a:pPr marL="0" indent="0">
              <a:buNone/>
            </a:pPr>
            <a:r>
              <a:rPr lang="fi-FI" sz="1700" dirty="0">
                <a:latin typeface="Consolas" panose="020B0609020204030204" pitchFamily="49" charset="0"/>
                <a:cs typeface="Consolas" panose="020B0609020204030204" pitchFamily="49" charset="0"/>
              </a:rPr>
              <a:t>    nimi = input("Nimi ei voi olla tyhjä. Kerro nimesi:").</a:t>
            </a:r>
            <a:r>
              <a:rPr lang="fi-FI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strip</a:t>
            </a:r>
            <a:r>
              <a:rPr lang="fi-FI" sz="17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endParaRPr lang="fi-FI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print("Moi {}".format(nimi))</a:t>
            </a:r>
          </a:p>
        </p:txBody>
      </p:sp>
    </p:spTree>
    <p:extLst>
      <p:ext uri="{BB962C8B-B14F-4D97-AF65-F5344CB8AC3E}">
        <p14:creationId xmlns:p14="http://schemas.microsoft.com/office/powerpoint/2010/main" val="36953583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WHILE-SILMUKKA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While-silmukassa voi suorittaa myös tietyn määrän jotain haluttua toimintoa käyttämällä muuttujaa laskurina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Kun laskuri-muuttujan arvo saavuttaa halutun rajan, silmukan suorittaminen päättyy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</a:rPr>
              <a:t>print(0)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</a:rPr>
              <a:t>print(1)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</a:rPr>
              <a:t>print(2)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</a:rPr>
              <a:t>print(3)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</a:rPr>
              <a:t>print(99)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</a:rPr>
              <a:t>print(100)</a:t>
            </a:r>
          </a:p>
          <a:p>
            <a:pPr marL="0" indent="0">
              <a:buNone/>
            </a:pPr>
            <a:endParaRPr lang="en-US" sz="12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VS</a:t>
            </a:r>
          </a:p>
          <a:p>
            <a:pPr marL="0" indent="0">
              <a:buNone/>
            </a:pPr>
            <a:endParaRPr lang="en-US" sz="18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rgbClr val="C00000"/>
                </a:solidFill>
                <a:latin typeface="Consolas" panose="020B0609020204030204" pitchFamily="49" charset="0"/>
              </a:rPr>
              <a:t>numero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 = 1</a:t>
            </a:r>
          </a:p>
          <a:p>
            <a:pPr marL="0" indent="0">
              <a:buNone/>
            </a:pPr>
            <a:endParaRPr lang="en-US" sz="18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while </a:t>
            </a:r>
            <a:r>
              <a:rPr lang="en-US" sz="1800" dirty="0" err="1">
                <a:solidFill>
                  <a:srgbClr val="C00000"/>
                </a:solidFill>
                <a:latin typeface="Consolas" panose="020B0609020204030204" pitchFamily="49" charset="0"/>
              </a:rPr>
              <a:t>numero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 &lt;= 100: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    print(</a:t>
            </a:r>
            <a:r>
              <a:rPr lang="en-US" sz="1800" dirty="0" err="1">
                <a:solidFill>
                  <a:srgbClr val="C00000"/>
                </a:solidFill>
                <a:latin typeface="Consolas" panose="020B0609020204030204" pitchFamily="49" charset="0"/>
              </a:rPr>
              <a:t>numero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solidFill>
                  <a:srgbClr val="C00000"/>
                </a:solidFill>
                <a:latin typeface="Consolas" panose="020B0609020204030204" pitchFamily="49" charset="0"/>
              </a:rPr>
              <a:t>numero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 err="1">
                <a:solidFill>
                  <a:srgbClr val="C00000"/>
                </a:solidFill>
                <a:latin typeface="Consolas" panose="020B0609020204030204" pitchFamily="49" charset="0"/>
              </a:rPr>
              <a:t>numero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 + 1</a:t>
            </a:r>
          </a:p>
          <a:p>
            <a:pPr marL="0" lvl="0" indent="0">
              <a:buNone/>
            </a:pPr>
            <a:endParaRPr lang="en-US" sz="1800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1154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WHILE-SILMUKKA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Silmukan päättävänä arvona voi olla myös käyttäjältä kerättävän tiedon määrä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Kun tiedot tallentaa listaan, silmukasta poistuminen käy listan pituutta seuraamalla: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863588" y="3850581"/>
            <a:ext cx="7416824" cy="2193107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i-FI" sz="1600" dirty="0">
                <a:latin typeface="Consolas" panose="020B0609020204030204" pitchFamily="49" charset="0"/>
              </a:rPr>
              <a:t>kevaanKurssit = []</a:t>
            </a:r>
          </a:p>
          <a:p>
            <a:pPr marL="0" lvl="0" indent="0">
              <a:buNone/>
            </a:pPr>
            <a:endParaRPr lang="fi-FI" sz="1600" dirty="0">
              <a:latin typeface="Consolas" panose="020B0609020204030204" pitchFamily="49" charset="0"/>
            </a:endParaRPr>
          </a:p>
          <a:p>
            <a:pPr marL="0" lvl="0" indent="0">
              <a:buNone/>
            </a:pPr>
            <a:r>
              <a:rPr lang="fi-FI" sz="1600" dirty="0">
                <a:latin typeface="Consolas" panose="020B0609020204030204" pitchFamily="49" charset="0"/>
              </a:rPr>
              <a:t>while len(kevaanKurssit) &lt; 5:</a:t>
            </a:r>
          </a:p>
          <a:p>
            <a:pPr marL="0" lvl="0" indent="0">
              <a:buNone/>
            </a:pPr>
            <a:r>
              <a:rPr lang="fi-FI" sz="1600" dirty="0">
                <a:latin typeface="Consolas" panose="020B0609020204030204" pitchFamily="49" charset="0"/>
              </a:rPr>
              <a:t>   kurssi = input("Lisää kurssi, jonka aiot suorittaa: ")</a:t>
            </a:r>
          </a:p>
          <a:p>
            <a:pPr marL="0" lvl="0" indent="0">
              <a:buNone/>
            </a:pPr>
            <a:r>
              <a:rPr lang="fi-FI" sz="1600" dirty="0">
                <a:latin typeface="Consolas" panose="020B0609020204030204" pitchFamily="49" charset="0"/>
              </a:rPr>
              <a:t>   kevaanKurssit.append(kurssi)</a:t>
            </a:r>
          </a:p>
          <a:p>
            <a:pPr marL="0" lvl="0" indent="0">
              <a:buNone/>
            </a:pPr>
            <a:endParaRPr lang="fi-FI" sz="1400" dirty="0">
              <a:latin typeface="Consolas" panose="020B0609020204030204" pitchFamily="49" charset="0"/>
            </a:endParaRPr>
          </a:p>
          <a:p>
            <a:pPr marL="0" lvl="0" indent="0">
              <a:buNone/>
            </a:pPr>
            <a:r>
              <a:rPr lang="fi-FI" sz="1400" dirty="0">
                <a:latin typeface="Consolas" panose="020B0609020204030204" pitchFamily="49" charset="0"/>
              </a:rPr>
              <a:t>print ("Kevään ohjelmassa on nyt kurssit: {}".format(kevaanKurssit[::1]))</a:t>
            </a:r>
            <a:endParaRPr lang="en-US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0912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WHILE-SILMUKKA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Käyttämällä silmukassa ehtoja, toistosta – esimerkiksi tietojen keräämisestä – voi tehdä älykkäämpää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827584" y="3284984"/>
            <a:ext cx="7416824" cy="2337123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i-FI" sz="1600" dirty="0">
                <a:latin typeface="Consolas" panose="020B0609020204030204" pitchFamily="49" charset="0"/>
              </a:rPr>
              <a:t>kevaanKurssit = []</a:t>
            </a:r>
          </a:p>
          <a:p>
            <a:pPr marL="0" lvl="0" indent="0">
              <a:buNone/>
            </a:pPr>
            <a:endParaRPr lang="fi-FI" sz="1600" dirty="0">
              <a:latin typeface="Consolas" panose="020B0609020204030204" pitchFamily="49" charset="0"/>
            </a:endParaRPr>
          </a:p>
          <a:p>
            <a:pPr marL="0" lvl="0" indent="0">
              <a:buNone/>
            </a:pPr>
            <a:r>
              <a:rPr lang="fi-FI" sz="1600" dirty="0">
                <a:latin typeface="Consolas" panose="020B0609020204030204" pitchFamily="49" charset="0"/>
              </a:rPr>
              <a:t>while len(kevaanKurssit) &lt; 3:</a:t>
            </a:r>
          </a:p>
          <a:p>
            <a:pPr marL="0" lvl="0" indent="0">
              <a:buNone/>
            </a:pPr>
            <a:r>
              <a:rPr lang="fi-FI" sz="1600" dirty="0">
                <a:latin typeface="Consolas" panose="020B0609020204030204" pitchFamily="49" charset="0"/>
              </a:rPr>
              <a:t>   kurssi = input("Lisää kurssi, jonka aiot suorittaa: ")</a:t>
            </a:r>
          </a:p>
          <a:p>
            <a:pPr marL="0" lvl="0" indent="0">
              <a:buNone/>
            </a:pPr>
            <a:r>
              <a:rPr lang="fi-FI" sz="1600" dirty="0">
                <a:latin typeface="Consolas" panose="020B0609020204030204" pitchFamily="49" charset="0"/>
              </a:rPr>
              <a:t>   if kurssi not in kevaanKurssit:</a:t>
            </a:r>
          </a:p>
          <a:p>
            <a:pPr marL="0" lvl="0" indent="0">
              <a:buNone/>
            </a:pPr>
            <a:r>
              <a:rPr lang="fi-FI" sz="1600" dirty="0">
                <a:latin typeface="Consolas" panose="020B0609020204030204" pitchFamily="49" charset="0"/>
              </a:rPr>
              <a:t>       kevaanKurssit.append(kurssi)</a:t>
            </a:r>
          </a:p>
          <a:p>
            <a:pPr marL="0" lvl="0" indent="0">
              <a:buNone/>
            </a:pPr>
            <a:endParaRPr lang="fi-FI" sz="1400" dirty="0">
              <a:latin typeface="Consolas" panose="020B0609020204030204" pitchFamily="49" charset="0"/>
            </a:endParaRPr>
          </a:p>
          <a:p>
            <a:pPr marL="0" lvl="0" indent="0">
              <a:buNone/>
            </a:pPr>
            <a:r>
              <a:rPr lang="fi-FI" sz="1400" dirty="0">
                <a:latin typeface="Consolas" panose="020B0609020204030204" pitchFamily="49" charset="0"/>
              </a:rPr>
              <a:t>print ("Kevään ohjelmassa on nyt kurssit: {}".format(kevaanKurssit[::1]))</a:t>
            </a:r>
            <a:endParaRPr lang="en-US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659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MUISTIN VIRKISTYKSEKSI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Totuusarvojen avulla voit vertailla arvoja, merkkijonoja, käyttäjän syötteitä tai muita elementtejä Pythonissa</a:t>
            </a:r>
          </a:p>
          <a:p>
            <a:pPr marL="285750" indent="-285750"/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Python käyttää vertailuun kahta totuusarvoa, </a:t>
            </a:r>
            <a:r>
              <a:rPr lang="fi-FI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True</a:t>
            </a:r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ja </a:t>
            </a:r>
            <a:r>
              <a:rPr lang="fi-FI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False</a:t>
            </a:r>
            <a:endParaRPr lang="fi-FI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fi-FI" sz="2400" b="1" dirty="0">
              <a:solidFill>
                <a:schemeClr val="tx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D3B7D-166E-49F7-8DF9-A74166F0018C}"/>
              </a:ext>
            </a:extLst>
          </p:cNvPr>
          <p:cNvSpPr txBox="1"/>
          <p:nvPr/>
        </p:nvSpPr>
        <p:spPr>
          <a:xfrm>
            <a:off x="2024717" y="3933056"/>
            <a:ext cx="5094566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914400" lvl="3"/>
            <a:r>
              <a:rPr lang="fi-FI" sz="1600" b="1" dirty="0"/>
              <a:t>x &gt; y</a:t>
            </a:r>
            <a:r>
              <a:rPr lang="fi-FI" sz="1600" dirty="0"/>
              <a:t>	</a:t>
            </a:r>
            <a:r>
              <a:rPr lang="fi-FI" sz="1600" i="1" dirty="0"/>
              <a:t>x on suurempi kuin y</a:t>
            </a:r>
          </a:p>
          <a:p>
            <a:pPr marL="914400" lvl="3"/>
            <a:r>
              <a:rPr lang="fi-FI" sz="1600" b="1" dirty="0"/>
              <a:t>x &lt; y</a:t>
            </a:r>
            <a:r>
              <a:rPr lang="fi-FI" sz="1600" dirty="0"/>
              <a:t>	</a:t>
            </a:r>
            <a:r>
              <a:rPr lang="fi-FI" sz="1600" i="1" dirty="0"/>
              <a:t>x on pienempi kuin y</a:t>
            </a:r>
          </a:p>
          <a:p>
            <a:pPr marL="914400" lvl="3"/>
            <a:r>
              <a:rPr lang="fi-FI" sz="1600" b="1" dirty="0"/>
              <a:t>x == y</a:t>
            </a:r>
            <a:r>
              <a:rPr lang="fi-FI" sz="1600" dirty="0"/>
              <a:t>	</a:t>
            </a:r>
            <a:r>
              <a:rPr lang="fi-FI" sz="1600" i="1" dirty="0"/>
              <a:t>x:n arvo on sama kuin y:n arvo</a:t>
            </a:r>
          </a:p>
          <a:p>
            <a:pPr marL="914400" lvl="3"/>
            <a:r>
              <a:rPr lang="fi-FI" sz="1600" b="1" dirty="0"/>
              <a:t>x != y</a:t>
            </a:r>
            <a:r>
              <a:rPr lang="fi-FI" sz="1600" dirty="0"/>
              <a:t>	</a:t>
            </a:r>
            <a:r>
              <a:rPr lang="fi-FI" sz="1600" i="1" dirty="0"/>
              <a:t>x:n arvo on eri kuin y:n arvo</a:t>
            </a:r>
          </a:p>
          <a:p>
            <a:pPr marL="914400" lvl="3"/>
            <a:r>
              <a:rPr lang="fi-FI" sz="1600" b="1" dirty="0"/>
              <a:t>x &gt;= y</a:t>
            </a:r>
            <a:r>
              <a:rPr lang="fi-FI" sz="1600" i="1" dirty="0"/>
              <a:t>	x on suurempi tai yhtä suuri kuin y</a:t>
            </a:r>
          </a:p>
          <a:p>
            <a:pPr marL="914400" lvl="3"/>
            <a:r>
              <a:rPr lang="fi-FI" sz="1600" b="1" dirty="0"/>
              <a:t>x &lt;= y</a:t>
            </a:r>
            <a:r>
              <a:rPr lang="fi-FI" sz="1600" dirty="0"/>
              <a:t>	</a:t>
            </a:r>
            <a:r>
              <a:rPr lang="fi-FI" sz="1600" i="1" dirty="0"/>
              <a:t>x on pienempi tai yhtä suuri kuin y</a:t>
            </a:r>
            <a:endParaRPr lang="fi-FI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9256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WHILE-SILMUKKA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Silmukkaa laadittaessa täytyy varmistaa, että silmukan ei täyty ennenaikaisesti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Jos tarkistettava arvo on määritetty silmukan ehtoa vastaavaksi jo etukäteen silmukan sisällä olevaa koodilohkoa ei suoriteta koskaan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fi-FI" sz="2000" dirty="0"/>
              <a:t>vastaus = ""</a:t>
            </a:r>
          </a:p>
          <a:p>
            <a:pPr marL="0" lvl="0" indent="0">
              <a:buNone/>
            </a:pPr>
            <a:r>
              <a:rPr lang="fi-FI" sz="2000" dirty="0"/>
              <a:t>while vastaus != "Siksi":</a:t>
            </a:r>
          </a:p>
          <a:p>
            <a:pPr marL="0" lvl="0" indent="0">
              <a:buNone/>
            </a:pPr>
            <a:r>
              <a:rPr lang="fi-FI" sz="2000" dirty="0"/>
              <a:t>    vastaus = input("Miksi? ")</a:t>
            </a:r>
          </a:p>
          <a:p>
            <a:pPr marL="0" lvl="0" indent="0">
              <a:buNone/>
            </a:pPr>
            <a:r>
              <a:rPr lang="fi-FI" sz="2000" dirty="0"/>
              <a:t>print ("Ohjelma loppui")</a:t>
            </a:r>
          </a:p>
          <a:p>
            <a:pPr marL="0" lvl="0" indent="0">
              <a:buNone/>
            </a:pPr>
            <a:endParaRPr lang="fi-FI" sz="2000" dirty="0"/>
          </a:p>
          <a:p>
            <a:pPr marL="0" lvl="0" indent="0">
              <a:buNone/>
            </a:pPr>
            <a:r>
              <a:rPr lang="fi-FI" sz="2000" dirty="0"/>
              <a:t>VS.</a:t>
            </a:r>
          </a:p>
          <a:p>
            <a:pPr marL="0" lvl="0" indent="0">
              <a:buNone/>
            </a:pPr>
            <a:endParaRPr lang="fi-FI" sz="2000" dirty="0"/>
          </a:p>
          <a:p>
            <a:pPr marL="0" lvl="0" indent="0">
              <a:buNone/>
            </a:pPr>
            <a:r>
              <a:rPr lang="fi-FI" sz="2000" dirty="0"/>
              <a:t>vastaus = "Siksi"</a:t>
            </a:r>
          </a:p>
          <a:p>
            <a:pPr marL="0" lvl="0" indent="0">
              <a:buNone/>
            </a:pPr>
            <a:r>
              <a:rPr lang="fi-FI" sz="2000" dirty="0" err="1"/>
              <a:t>while</a:t>
            </a:r>
            <a:r>
              <a:rPr lang="fi-FI" sz="2000" dirty="0"/>
              <a:t> vastaus != "Siksi":</a:t>
            </a:r>
          </a:p>
          <a:p>
            <a:pPr marL="0" lvl="0" indent="0">
              <a:buNone/>
            </a:pPr>
            <a:r>
              <a:rPr lang="fi-FI" sz="2000" dirty="0"/>
              <a:t>    vastaus = </a:t>
            </a:r>
            <a:r>
              <a:rPr lang="fi-FI" sz="2000" dirty="0" err="1"/>
              <a:t>input("Miksi</a:t>
            </a:r>
            <a:r>
              <a:rPr lang="fi-FI" sz="2000" dirty="0"/>
              <a:t>? ")</a:t>
            </a:r>
          </a:p>
          <a:p>
            <a:pPr marL="0" lvl="0" indent="0">
              <a:buNone/>
            </a:pPr>
            <a:r>
              <a:rPr lang="fi-FI" sz="2000" dirty="0" err="1"/>
              <a:t>print</a:t>
            </a:r>
            <a:r>
              <a:rPr lang="fi-FI" sz="2000" dirty="0"/>
              <a:t> ("Ohjelma loppui")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288314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WHILE-SILMUKKA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Toisaalta, silmukoita käytettäessä tulee myös varmistaa, että silmukan suorittaminen päättyy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i-FI" sz="1600" dirty="0">
                <a:latin typeface="Consolas" panose="020B0609020204030204" pitchFamily="49" charset="0"/>
                <a:cs typeface="Consolas" panose="020B0609020204030204" pitchFamily="49" charset="0"/>
              </a:rPr>
              <a:t>nro = 1</a:t>
            </a:r>
          </a:p>
          <a:p>
            <a:pPr marL="0" lvl="0" indent="0">
              <a:buNone/>
            </a:pPr>
            <a:r>
              <a:rPr lang="fi-FI" sz="1600" dirty="0">
                <a:latin typeface="Consolas" panose="020B0609020204030204" pitchFamily="49" charset="0"/>
                <a:cs typeface="Consolas" panose="020B0609020204030204" pitchFamily="49" charset="0"/>
              </a:rPr>
              <a:t>while nro != 100:</a:t>
            </a:r>
          </a:p>
          <a:p>
            <a:pPr marL="0" indent="0">
              <a:buNone/>
            </a:pPr>
            <a:r>
              <a:rPr lang="fi-FI" sz="1600" dirty="0">
                <a:latin typeface="Consolas" panose="020B0609020204030204" pitchFamily="49" charset="0"/>
                <a:cs typeface="Consolas" panose="020B0609020204030204" pitchFamily="49" charset="0"/>
              </a:rPr>
              <a:t>  print("Laskuri:{}".format(nro))</a:t>
            </a:r>
          </a:p>
          <a:p>
            <a:pPr marL="0" indent="0">
              <a:buNone/>
            </a:pPr>
            <a:r>
              <a:rPr lang="fi-FI" sz="1600" dirty="0">
                <a:latin typeface="Consolas" panose="020B0609020204030204" pitchFamily="49" charset="0"/>
                <a:cs typeface="Consolas" panose="020B0609020204030204" pitchFamily="49" charset="0"/>
              </a:rPr>
              <a:t>  nro = nro + 2</a:t>
            </a:r>
          </a:p>
          <a:p>
            <a:pPr marL="0" indent="0">
              <a:buNone/>
            </a:pPr>
            <a:endParaRPr lang="fi-FI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fi-FI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9422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WHILE-SILMUKKA</a:t>
            </a:r>
          </a:p>
        </p:txBody>
      </p:sp>
      <p:pic>
        <p:nvPicPr>
          <p:cNvPr id="8" name="Content Placeholder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628800"/>
            <a:ext cx="4038600" cy="404636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722948" y="1628800"/>
            <a:ext cx="369332" cy="30243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http://xkcd.com/986/</a:t>
            </a:r>
          </a:p>
        </p:txBody>
      </p:sp>
    </p:spTree>
    <p:extLst>
      <p:ext uri="{BB962C8B-B14F-4D97-AF65-F5344CB8AC3E}">
        <p14:creationId xmlns:p14="http://schemas.microsoft.com/office/powerpoint/2010/main" val="16967617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Miniprojekti: Keinoälylapsi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Johtaja Mahamiehen hoivavietti on karannut käsistä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Rakennetaan johtajalle kaksivuotiasta lasta simuloiva tekoäly, jotta johtaja välttyisi vaipanvaihdolta, mutta silti saisi tuntumaa lasten kanssa elämiseen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3503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Miniprojekti: Keinoälylapsi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 dirty="0">
                <a:latin typeface="Consolas" panose="020B0609020204030204" pitchFamily="49" charset="0"/>
              </a:rPr>
              <a:t>import random</a:t>
            </a:r>
          </a:p>
          <a:p>
            <a:pPr marL="0" indent="0">
              <a:buNone/>
            </a:pPr>
            <a:endParaRPr lang="fi-FI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fi-FI" sz="2000" dirty="0">
                <a:latin typeface="Consolas" panose="020B0609020204030204" pitchFamily="49" charset="0"/>
              </a:rPr>
              <a:t>kysymykset = ["Mitä dinosauruksille tapahtui? ", "Miksi taivas on sininen? ", "Onko hirviöitä olemassa? "]</a:t>
            </a:r>
          </a:p>
          <a:p>
            <a:pPr marL="0" indent="0">
              <a:buNone/>
            </a:pPr>
            <a:endParaRPr lang="fi-FI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fi-FI" sz="2000" dirty="0">
                <a:latin typeface="Consolas" panose="020B0609020204030204" pitchFamily="49" charset="0"/>
              </a:rPr>
              <a:t>kysymys = random.choice(kysymykset)</a:t>
            </a:r>
          </a:p>
          <a:p>
            <a:pPr marL="0" indent="0">
              <a:buNone/>
            </a:pPr>
            <a:r>
              <a:rPr lang="fi-FI" sz="2000" dirty="0">
                <a:latin typeface="Consolas" panose="020B0609020204030204" pitchFamily="49" charset="0"/>
              </a:rPr>
              <a:t>vastaus = input(kysymys).lower().strip()</a:t>
            </a:r>
          </a:p>
          <a:p>
            <a:pPr marL="0" indent="0">
              <a:buNone/>
            </a:pPr>
            <a:endParaRPr lang="fi-FI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fi-FI" sz="2000" dirty="0">
                <a:latin typeface="Consolas" panose="020B0609020204030204" pitchFamily="49" charset="0"/>
              </a:rPr>
              <a:t>while vastaus != "siksi":</a:t>
            </a:r>
          </a:p>
          <a:p>
            <a:pPr marL="0" indent="0">
              <a:buNone/>
            </a:pPr>
            <a:r>
              <a:rPr lang="fi-FI" sz="2000" dirty="0">
                <a:latin typeface="Consolas" panose="020B0609020204030204" pitchFamily="49" charset="0"/>
              </a:rPr>
              <a:t>    vastaus = input("Miksi? ").lower()</a:t>
            </a:r>
          </a:p>
          <a:p>
            <a:pPr marL="0" indent="0">
              <a:buNone/>
            </a:pPr>
            <a:endParaRPr lang="fi-FI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fi-FI" sz="2000" dirty="0">
                <a:latin typeface="Consolas" panose="020B0609020204030204" pitchFamily="49" charset="0"/>
              </a:rPr>
              <a:t>print("Ai joo, selvä.")</a:t>
            </a:r>
            <a:endParaRPr lang="en-GB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3030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fi-FI" sz="3600" b="1" dirty="0">
                <a:solidFill>
                  <a:schemeClr val="bg1"/>
                </a:solidFill>
              </a:rPr>
              <a:t>HARJOITUS: WHILE-SILMUKKA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Laadi while-silmukkaa ja listaa käyttäen lottoarvontaa simuloiva ohjelma, joka:</a:t>
            </a:r>
          </a:p>
          <a:p>
            <a:pPr marL="1371600" lvl="2" indent="-514350"/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Arpoo numeroita väliltä 1-40 kunnes ohjelma on saanut arvottua seitsemän </a:t>
            </a:r>
            <a:r>
              <a:rPr lang="fi-FI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eri</a:t>
            </a: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numeroa listalle</a:t>
            </a:r>
          </a:p>
          <a:p>
            <a:pPr marL="1371600" lvl="2" indent="-514350"/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Tulostaa arvotut numerot näytölle</a:t>
            </a:r>
          </a:p>
          <a:p>
            <a:pPr marL="1371600" lvl="2" indent="-514350"/>
            <a:endParaRPr lang="fi-FI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96113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fi-FI" sz="3600" b="1" dirty="0">
                <a:solidFill>
                  <a:schemeClr val="bg1"/>
                </a:solidFill>
              </a:rPr>
              <a:t>HARJOITUS: WHILE-SILMUKKA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 startAt="2"/>
            </a:pP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Laadi while-listaa käyttäen aiemmin tehdystä numeronarvausohjelmasta uusi versio, joka:</a:t>
            </a:r>
          </a:p>
          <a:p>
            <a:pPr marL="1371600" lvl="2" indent="-514350"/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Pyytää käyttäjää arvaamaan tietokoneen arpoman numeron väliltä 1-20</a:t>
            </a:r>
          </a:p>
          <a:p>
            <a:pPr marL="1371600" lvl="2" indent="-514350"/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Kertoo käyttäjälle oliko tämän arvaus suurempi vai pienempi kuin oikea luku, jos käyttäjä arvaa vääriin</a:t>
            </a:r>
          </a:p>
          <a:p>
            <a:pPr marL="1371600" lvl="2" indent="-514350"/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Pyytää käyttäjää arvaaman numeroa siihen asti että tämä vastaa oikein</a:t>
            </a:r>
          </a:p>
        </p:txBody>
      </p:sp>
    </p:spTree>
    <p:extLst>
      <p:ext uri="{BB962C8B-B14F-4D97-AF65-F5344CB8AC3E}">
        <p14:creationId xmlns:p14="http://schemas.microsoft.com/office/powerpoint/2010/main" val="31725786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fi-FI" sz="3600" b="1" dirty="0">
                <a:solidFill>
                  <a:schemeClr val="bg1"/>
                </a:solidFill>
              </a:rPr>
              <a:t>HARJOITUS: WHILE-SILMUKKA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 startAt="3"/>
            </a:pP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Laadi while-silmukkaa ja sanakirjaa käyttäen ohjelma:</a:t>
            </a:r>
          </a:p>
          <a:p>
            <a:pPr lvl="2"/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Johon on tallennettu kolmen käyttäjän käyttäjätunnus ja salasana</a:t>
            </a:r>
          </a:p>
          <a:p>
            <a:pPr lvl="2"/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Joka kysyy käyttäjältä käyttäjätunnusta ja salasanaa kunnes käyttäjä syöttää oikeat tiedot</a:t>
            </a:r>
          </a:p>
          <a:p>
            <a:pPr marL="914400" lvl="2" indent="0">
              <a:buNone/>
            </a:pP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TAI</a:t>
            </a:r>
          </a:p>
          <a:p>
            <a:pPr lvl="2"/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Yrittää syöttää väärän tiedon viisi kertaa</a:t>
            </a:r>
          </a:p>
        </p:txBody>
      </p:sp>
    </p:spTree>
    <p:extLst>
      <p:ext uri="{BB962C8B-B14F-4D97-AF65-F5344CB8AC3E}">
        <p14:creationId xmlns:p14="http://schemas.microsoft.com/office/powerpoint/2010/main" val="4105087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MUISTIN VIRKISTYKSEKSI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Python-ohjelmat reagoivat käyttäjän syötteisiin tai muuhun ohjelmassa käytettävään tietoon ohjausrakenteiden avulla</a:t>
            </a:r>
          </a:p>
          <a:p>
            <a:pPr marL="285750" indent="-285750"/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Tavallisin ohjausrakenne on </a:t>
            </a:r>
            <a:r>
              <a:rPr lang="fi-FI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if</a:t>
            </a:r>
            <a:r>
              <a:rPr lang="fi-F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-lause</a:t>
            </a:r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jota voi täydentää </a:t>
            </a:r>
            <a:r>
              <a:rPr lang="fi-FI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elif</a:t>
            </a:r>
            <a:r>
              <a:rPr lang="fi-F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ja </a:t>
            </a:r>
            <a:r>
              <a:rPr lang="fi-FI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else</a:t>
            </a:r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-lauseilla</a:t>
            </a:r>
          </a:p>
          <a:p>
            <a:pPr marL="285750" indent="-285750"/>
            <a:r>
              <a:rPr lang="fi-FI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if</a:t>
            </a:r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-, </a:t>
            </a:r>
            <a:r>
              <a:rPr lang="fi-FI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elif</a:t>
            </a:r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-, ja </a:t>
            </a:r>
            <a:r>
              <a:rPr lang="fi-FI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else</a:t>
            </a:r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-lauseiden sisällä on mahdollista käyttää toisia </a:t>
            </a:r>
            <a:r>
              <a:rPr lang="fi-FI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if</a:t>
            </a:r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-, </a:t>
            </a:r>
            <a:r>
              <a:rPr lang="fi-FI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elif</a:t>
            </a:r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-, ja </a:t>
            </a:r>
            <a:r>
              <a:rPr lang="fi-FI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else</a:t>
            </a:r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-lauseita, jos sisältöä on tarpeen tarkentaa vielä tarkemmin</a:t>
            </a:r>
          </a:p>
          <a:p>
            <a:pPr marL="285750" indent="-285750"/>
            <a:endParaRPr lang="fi-FI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228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LOOGISET OPERAATTORIT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Ehtoja voi tarkentaa yhdistelemällä useita ehtoja ehtolauseeseen loogisten operaattoreiden </a:t>
            </a:r>
            <a:r>
              <a:rPr lang="fi-FI" sz="2800" b="1" dirty="0"/>
              <a:t>not, and</a:t>
            </a:r>
            <a:r>
              <a:rPr lang="fi-FI" sz="2800" dirty="0"/>
              <a:t> ja </a:t>
            </a:r>
            <a:r>
              <a:rPr lang="fi-FI" sz="2800" b="1" dirty="0"/>
              <a:t>or</a:t>
            </a:r>
            <a:r>
              <a:rPr lang="fi-FI" sz="2800" dirty="0"/>
              <a:t> avulla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Not-operaattori palauttaa arvon </a:t>
            </a:r>
            <a:r>
              <a:rPr lang="fi-FI" sz="2800" b="1" dirty="0"/>
              <a:t>tosi</a:t>
            </a:r>
            <a:r>
              <a:rPr lang="fi-FI" sz="2800" dirty="0"/>
              <a:t>, kun ehtolauseen ehto on epätosi: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015716" y="4077072"/>
            <a:ext cx="5112568" cy="21570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nimi1 = "Matti"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nimi2 = "Teppo"</a:t>
            </a:r>
          </a:p>
          <a:p>
            <a:pPr marL="0" lvl="1"/>
            <a:endParaRPr lang="fi-FI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if </a:t>
            </a:r>
            <a:r>
              <a:rPr lang="fi-FI" sz="16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not</a:t>
            </a:r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 nimi1 == nimi2: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    print ("Nimi 1 ei ole sama kuin nimi 2")</a:t>
            </a:r>
          </a:p>
          <a:p>
            <a:pPr marL="0" lvl="1"/>
            <a:endParaRPr lang="fi-FI" sz="16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sz="1600" dirty="0">
                <a:solidFill>
                  <a:srgbClr val="C00000"/>
                </a:solidFill>
                <a:latin typeface="Consolas" panose="020B0609020204030204" pitchFamily="49" charset="0"/>
              </a:rPr>
              <a:t>&gt;&gt;&gt; Nimi 1 ei ole sama kuin nimi 2</a:t>
            </a:r>
          </a:p>
        </p:txBody>
      </p:sp>
    </p:spTree>
    <p:extLst>
      <p:ext uri="{BB962C8B-B14F-4D97-AF65-F5344CB8AC3E}">
        <p14:creationId xmlns:p14="http://schemas.microsoft.com/office/powerpoint/2010/main" val="2143353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LOOGISET OPERAATTORIT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b="1" dirty="0"/>
              <a:t>and</a:t>
            </a:r>
            <a:r>
              <a:rPr lang="fi-FI" sz="2800" dirty="0"/>
              <a:t>-operaattorin avulla ehdossa voi käyttää kahta tai useampaa tarkistettavaa arvoa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and-operaattori palauttaa arvon </a:t>
            </a:r>
            <a:r>
              <a:rPr lang="fi-FI" sz="2800" b="1" dirty="0"/>
              <a:t>tosi</a:t>
            </a:r>
            <a:r>
              <a:rPr lang="fi-FI" sz="2800" dirty="0"/>
              <a:t> vain silloin kun molemma tarkistettavat arvot toteutuvat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331640" y="3645024"/>
            <a:ext cx="6336704" cy="21570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numero1 = 512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numero2 = 1024</a:t>
            </a:r>
          </a:p>
          <a:p>
            <a:pPr marL="0" lvl="1"/>
            <a:endParaRPr lang="fi-FI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if numero1 &gt; 500 and numero2 &gt; 1000: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    print ("Numero 1 on yli 500 ja numero 2 yli 1000")</a:t>
            </a:r>
          </a:p>
          <a:p>
            <a:pPr marL="0" lvl="1"/>
            <a:endParaRPr lang="fi-FI" sz="16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sz="1600" dirty="0">
                <a:solidFill>
                  <a:srgbClr val="C00000"/>
                </a:solidFill>
                <a:latin typeface="Consolas" panose="020B0609020204030204" pitchFamily="49" charset="0"/>
              </a:rPr>
              <a:t>&gt;&gt;&gt; Numero 1 on yli 500 ja numero 2 yli 1000</a:t>
            </a:r>
          </a:p>
        </p:txBody>
      </p:sp>
    </p:spTree>
    <p:extLst>
      <p:ext uri="{BB962C8B-B14F-4D97-AF65-F5344CB8AC3E}">
        <p14:creationId xmlns:p14="http://schemas.microsoft.com/office/powerpoint/2010/main" val="609499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/>
              <a:t>LOOGISET OPERAATTORIT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Operaattoreita on mahdollista yhdistellä, jos esim. halutaan tarkistaa jääkö joku ehto toteutumatta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214627" y="2708920"/>
            <a:ext cx="6714746" cy="25202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numero1 = 512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numero2 = 768</a:t>
            </a:r>
          </a:p>
          <a:p>
            <a:pPr marL="0" lvl="1"/>
            <a:endParaRPr lang="fi-FI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if not (numero1 &gt; 500 and numero2 &gt; 1000):</a:t>
            </a:r>
          </a:p>
          <a:p>
            <a:pPr marL="0" lvl="1"/>
            <a:r>
              <a:rPr lang="fi-FI" sz="1600" dirty="0">
                <a:solidFill>
                  <a:schemeClr val="tx1"/>
                </a:solidFill>
                <a:latin typeface="Consolas" panose="020B0609020204030204" pitchFamily="49" charset="0"/>
              </a:rPr>
              <a:t>    print ("Numero 1 on alle 500 tai numero 2 alle 1000")</a:t>
            </a:r>
          </a:p>
          <a:p>
            <a:pPr marL="0" lvl="1"/>
            <a:endParaRPr lang="fi-FI" sz="16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lvl="1"/>
            <a:r>
              <a:rPr lang="fi-FI" sz="1600" dirty="0">
                <a:solidFill>
                  <a:srgbClr val="C00000"/>
                </a:solidFill>
                <a:latin typeface="Consolas" panose="020B0609020204030204" pitchFamily="49" charset="0"/>
              </a:rPr>
              <a:t>&gt;&gt;&gt; Numero 1 on alle 500 tai numero 2 alle 1000</a:t>
            </a:r>
          </a:p>
        </p:txBody>
      </p:sp>
    </p:spTree>
    <p:extLst>
      <p:ext uri="{BB962C8B-B14F-4D97-AF65-F5344CB8AC3E}">
        <p14:creationId xmlns:p14="http://schemas.microsoft.com/office/powerpoint/2010/main" val="831950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107432</TotalTime>
  <Words>3149</Words>
  <Application>Microsoft Office PowerPoint</Application>
  <PresentationFormat>On-screen Show (4:3)</PresentationFormat>
  <Paragraphs>520</Paragraphs>
  <Slides>57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4" baseType="lpstr">
      <vt:lpstr>Arial</vt:lpstr>
      <vt:lpstr>Calibri</vt:lpstr>
      <vt:lpstr>Comic Sans MS</vt:lpstr>
      <vt:lpstr>Consolas</vt:lpstr>
      <vt:lpstr>Courier New</vt:lpstr>
      <vt:lpstr>Office Theme</vt:lpstr>
      <vt:lpstr>Image</vt:lpstr>
      <vt:lpstr>Ohjelmointia teknisille viestijöille</vt:lpstr>
      <vt:lpstr>MUISTIN VIRKISTYKSEKSI</vt:lpstr>
      <vt:lpstr>MUISTIN VIRKISTYKSEKSI</vt:lpstr>
      <vt:lpstr>MUISTIN VIRKISTYKSEKSI</vt:lpstr>
      <vt:lpstr>MUISTIN VIRKISTYKSEKSI</vt:lpstr>
      <vt:lpstr>MUISTIN VIRKISTYKSEKSI</vt:lpstr>
      <vt:lpstr>LOOGISET OPERAATTORIT</vt:lpstr>
      <vt:lpstr>LOOGISET OPERAATTORIT</vt:lpstr>
      <vt:lpstr>LOOGISET OPERAATTORIT</vt:lpstr>
      <vt:lpstr>LOOGISET OPERAATTORIT</vt:lpstr>
      <vt:lpstr>LOOGISET OPERAATTORIT</vt:lpstr>
      <vt:lpstr>HARJOITUS: LOOGISET OPERAATTORIT </vt:lpstr>
      <vt:lpstr>Tietorakenteet</vt:lpstr>
      <vt:lpstr>TIETORAKENTEET</vt:lpstr>
      <vt:lpstr>LISTA</vt:lpstr>
      <vt:lpstr>LISTA</vt:lpstr>
      <vt:lpstr>LISTA</vt:lpstr>
      <vt:lpstr>LISTA</vt:lpstr>
      <vt:lpstr>LISTOJEN MUOKKAAMINEN</vt:lpstr>
      <vt:lpstr>LISTOJEN MUOKKAAMINEN</vt:lpstr>
      <vt:lpstr>LISTOJEN MUOKKAAMINEN</vt:lpstr>
      <vt:lpstr>LISTA</vt:lpstr>
      <vt:lpstr>LISTA</vt:lpstr>
      <vt:lpstr>LISTA</vt:lpstr>
      <vt:lpstr>LISTA</vt:lpstr>
      <vt:lpstr>MINIPROJEKTI: KEINOÄLYPORTSARI</vt:lpstr>
      <vt:lpstr>HARJOITUS: LISTAT </vt:lpstr>
      <vt:lpstr>HARJOITUS: LISTAT </vt:lpstr>
      <vt:lpstr>MONIKKO (TUPLE)</vt:lpstr>
      <vt:lpstr>MONIKKO (TUPLE)</vt:lpstr>
      <vt:lpstr>MONIKKO (TUPLE)</vt:lpstr>
      <vt:lpstr>SANAKIRJA</vt:lpstr>
      <vt:lpstr>SANAKIRJA</vt:lpstr>
      <vt:lpstr>SANAKIRJA</vt:lpstr>
      <vt:lpstr>SANAKIRJA</vt:lpstr>
      <vt:lpstr>SANAKIRJA</vt:lpstr>
      <vt:lpstr>SANAKIRJA</vt:lpstr>
      <vt:lpstr>MINIPROJEKTI: KEIKKALIPPUKAUPPA</vt:lpstr>
      <vt:lpstr>HARJOITUS: SANAKIRJAT </vt:lpstr>
      <vt:lpstr>Silmukat</vt:lpstr>
      <vt:lpstr>SILMUKAT</vt:lpstr>
      <vt:lpstr>WHILE-SILMUKKA</vt:lpstr>
      <vt:lpstr>WHILE-SILMUKKA</vt:lpstr>
      <vt:lpstr>WHILE-SILMUKKA</vt:lpstr>
      <vt:lpstr>WHILE-SILMUKKA</vt:lpstr>
      <vt:lpstr>WHILE-SILMUKKA</vt:lpstr>
      <vt:lpstr>WHILE-SILMUKKA</vt:lpstr>
      <vt:lpstr>WHILE-SILMUKKA</vt:lpstr>
      <vt:lpstr>WHILE-SILMUKKA</vt:lpstr>
      <vt:lpstr>WHILE-SILMUKKA</vt:lpstr>
      <vt:lpstr>WHILE-SILMUKKA</vt:lpstr>
      <vt:lpstr>WHILE-SILMUKKA</vt:lpstr>
      <vt:lpstr>Miniprojekti: Keinoälylapsi </vt:lpstr>
      <vt:lpstr>Miniprojekti: Keinoälylapsi </vt:lpstr>
      <vt:lpstr>HARJOITUS: WHILE-SILMUKKA </vt:lpstr>
      <vt:lpstr>HARJOITUS: WHILE-SILMUKKA </vt:lpstr>
      <vt:lpstr>HARJOITUS: WHILE-SILMUKKA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TaY, Tekninen viestintä 2.11.2010</dc:title>
  <dc:creator>Mika Laihanen</dc:creator>
  <cp:lastModifiedBy>Laihanen, Mika</cp:lastModifiedBy>
  <cp:revision>1137</cp:revision>
  <dcterms:created xsi:type="dcterms:W3CDTF">2010-10-26T18:19:27Z</dcterms:created>
  <dcterms:modified xsi:type="dcterms:W3CDTF">2019-02-13T16:31:33Z</dcterms:modified>
</cp:coreProperties>
</file>